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43">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hxh/ahBiLGiu9WO7I2/XHYbHSR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5" d="100"/>
          <a:sy n="55" d="100"/>
        </p:scale>
        <p:origin x="2627" y="61"/>
      </p:cViewPr>
      <p:guideLst>
        <p:guide orient="horz" pos="1643"/>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sz="1100" b="0" i="0" u="none" strike="noStrike" cap="none">
              <a:solidFill>
                <a:srgbClr val="000000"/>
              </a:solidFill>
              <a:highlight>
                <a:srgbClr val="F5F7FB"/>
              </a:highlight>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a8481dc845_3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a8481dc845_3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a8481dc845_3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a8481dc845_3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1a8481dc845_3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1a8481dc845_3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a8481dc845_3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a8481dc845_3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a8481dc845_2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a8481dc845_2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a8481dc845_2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1a8481dc845_2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a8481dc845_2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a8481dc845_2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a2b2a7248b_2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a2b2a7248b_2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a8481dc845_2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a8481dc845_2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1a8481dc845_2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1a8481dc845_2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72520136c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3" name="Google Shape;93;g172520136c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a8481dc845_2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1a8481dc845_2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a8481dc845_2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1a8481dc845_2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1a8481dc845_4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6" name="Google Shape;326;g1a8481dc845_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a8481dc845_4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a8481dc845_4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a8481dc845_4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1a8481dc845_4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1a8481dc845_4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1a8481dc845_4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a2acd8d27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1a2acd8d27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1a8481dc845_4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1a8481dc845_4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1a8481dc845_4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5" name="Google Shape;365;g1a8481dc845_4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1a8481dc845_4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1a8481dc845_4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a8481dc845_2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0" name="Google Shape;100;g1a8481dc845_2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1a8481dc845_4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1a8481dc845_4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12176bbb184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6" name="Google Shape;386;g12176bbb184_0_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a8481dc845_2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1a8481dc845_2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1a8481dc845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a8481dc845_2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a8481dc845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4" name="Google Shape;124;g1a8481dc845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a8481dc845_3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a8481dc845_3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a8481dc845_2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a8481dc845_2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a8481dc845_4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a8481dc845_4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標題投影片" type="title">
  <p:cSld name="TITLE">
    <p:spTree>
      <p:nvGrpSpPr>
        <p:cNvPr id="1" name="Shape 21"/>
        <p:cNvGrpSpPr/>
        <p:nvPr/>
      </p:nvGrpSpPr>
      <p:grpSpPr>
        <a:xfrm>
          <a:off x="0" y="0"/>
          <a:ext cx="0" cy="0"/>
          <a:chOff x="0" y="0"/>
          <a:chExt cx="0" cy="0"/>
        </a:xfrm>
      </p:grpSpPr>
      <p:grpSp>
        <p:nvGrpSpPr>
          <p:cNvPr id="22" name="Google Shape;22;p11"/>
          <p:cNvGrpSpPr/>
          <p:nvPr/>
        </p:nvGrpSpPr>
        <p:grpSpPr>
          <a:xfrm>
            <a:off x="0" y="0"/>
            <a:ext cx="9336088" cy="5000625"/>
            <a:chOff x="0" y="0"/>
            <a:chExt cx="5881" cy="4200"/>
          </a:xfrm>
        </p:grpSpPr>
        <p:sp>
          <p:nvSpPr>
            <p:cNvPr id="23" name="Google Shape;23;p11"/>
            <p:cNvSpPr/>
            <p:nvPr/>
          </p:nvSpPr>
          <p:spPr>
            <a:xfrm>
              <a:off x="0" y="0"/>
              <a:ext cx="2100" cy="4200"/>
            </a:xfrm>
            <a:prstGeom prst="rect">
              <a:avLst/>
            </a:prstGeom>
            <a:gradFill>
              <a:gsLst>
                <a:gs pos="0">
                  <a:schemeClr val="folHlink"/>
                </a:gs>
                <a:gs pos="100000">
                  <a:schemeClr val="lt1"/>
                </a:gs>
              </a:gsLst>
              <a:lin ang="0" scaled="0"/>
            </a:gra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4" name="Google Shape;24;p11"/>
            <p:cNvSpPr/>
            <p:nvPr/>
          </p:nvSpPr>
          <p:spPr>
            <a:xfrm>
              <a:off x="1081" y="1065"/>
              <a:ext cx="4800" cy="15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grpSp>
          <p:nvGrpSpPr>
            <p:cNvPr id="25" name="Google Shape;25;p11"/>
            <p:cNvGrpSpPr/>
            <p:nvPr/>
          </p:nvGrpSpPr>
          <p:grpSpPr>
            <a:xfrm>
              <a:off x="0" y="672"/>
              <a:ext cx="1737" cy="1885"/>
              <a:chOff x="0" y="672"/>
              <a:chExt cx="1737" cy="1885"/>
            </a:xfrm>
          </p:grpSpPr>
          <p:sp>
            <p:nvSpPr>
              <p:cNvPr id="26" name="Google Shape;26;p11"/>
              <p:cNvSpPr/>
              <p:nvPr/>
            </p:nvSpPr>
            <p:spPr>
              <a:xfrm>
                <a:off x="361" y="2257"/>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7" name="Google Shape;27;p11"/>
              <p:cNvSpPr/>
              <p:nvPr/>
            </p:nvSpPr>
            <p:spPr>
              <a:xfrm>
                <a:off x="1081" y="1065"/>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8" name="Google Shape;28;p11"/>
              <p:cNvSpPr/>
              <p:nvPr/>
            </p:nvSpPr>
            <p:spPr>
              <a:xfrm>
                <a:off x="1437" y="672"/>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29" name="Google Shape;29;p11"/>
              <p:cNvSpPr/>
              <p:nvPr/>
            </p:nvSpPr>
            <p:spPr>
              <a:xfrm>
                <a:off x="719" y="2257"/>
                <a:ext cx="300" cy="3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0" name="Google Shape;30;p11"/>
              <p:cNvSpPr/>
              <p:nvPr/>
            </p:nvSpPr>
            <p:spPr>
              <a:xfrm>
                <a:off x="1437" y="1065"/>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1" name="Google Shape;31;p11"/>
              <p:cNvSpPr/>
              <p:nvPr/>
            </p:nvSpPr>
            <p:spPr>
              <a:xfrm>
                <a:off x="719" y="1464"/>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2" name="Google Shape;32;p11"/>
              <p:cNvSpPr/>
              <p:nvPr/>
            </p:nvSpPr>
            <p:spPr>
              <a:xfrm>
                <a:off x="0" y="1464"/>
                <a:ext cx="300" cy="3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3" name="Google Shape;33;p11"/>
              <p:cNvSpPr/>
              <p:nvPr/>
            </p:nvSpPr>
            <p:spPr>
              <a:xfrm>
                <a:off x="1081" y="1464"/>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4" name="Google Shape;34;p11"/>
              <p:cNvSpPr/>
              <p:nvPr/>
            </p:nvSpPr>
            <p:spPr>
              <a:xfrm>
                <a:off x="361" y="1857"/>
                <a:ext cx="300" cy="3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35" name="Google Shape;35;p11"/>
              <p:cNvSpPr/>
              <p:nvPr/>
            </p:nvSpPr>
            <p:spPr>
              <a:xfrm>
                <a:off x="719" y="1857"/>
                <a:ext cx="300" cy="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grpSp>
      </p:grpSp>
      <p:sp>
        <p:nvSpPr>
          <p:cNvPr id="36" name="Google Shape;36;p11"/>
          <p:cNvSpPr txBox="1">
            <a:spLocks noGrp="1"/>
          </p:cNvSpPr>
          <p:nvPr>
            <p:ph type="dt" idx="10"/>
          </p:nvPr>
        </p:nvSpPr>
        <p:spPr>
          <a:xfrm>
            <a:off x="457200" y="4686300"/>
            <a:ext cx="2133600" cy="3429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37" name="Google Shape;37;p11"/>
          <p:cNvSpPr txBox="1">
            <a:spLocks noGrp="1"/>
          </p:cNvSpPr>
          <p:nvPr>
            <p:ph type="ftr" idx="11"/>
          </p:nvPr>
        </p:nvSpPr>
        <p:spPr>
          <a:xfrm>
            <a:off x="3124200" y="4686300"/>
            <a:ext cx="2895600" cy="342900"/>
          </a:xfrm>
          <a:prstGeom prst="rect">
            <a:avLst/>
          </a:prstGeom>
          <a:noFill/>
          <a:ln>
            <a:noFill/>
          </a:ln>
        </p:spPr>
        <p:txBody>
          <a:bodyPr spcFirstLastPara="1" wrap="square" lIns="68575" tIns="34275" rIns="68575" bIns="34275" anchor="b" anchorCtr="0">
            <a:noAutofit/>
          </a:bodyPr>
          <a:lstStyle>
            <a:lvl1pPr lvl="0" algn="ctr">
              <a:lnSpc>
                <a:spcPct val="100000"/>
              </a:lnSpc>
              <a:spcBef>
                <a:spcPts val="0"/>
              </a:spcBef>
              <a:spcAft>
                <a:spcPts val="0"/>
              </a:spcAft>
              <a:buClr>
                <a:schemeClr val="dk1"/>
              </a:buClr>
              <a:buSzPts val="1100"/>
              <a:buFont typeface="Arial"/>
              <a:buNone/>
              <a:defRPr b="0" i="0">
                <a:solidFill>
                  <a:schemeClr val="dk1"/>
                </a:solidFil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38" name="Google Shape;38;p11"/>
          <p:cNvSpPr txBox="1">
            <a:spLocks noGrp="1"/>
          </p:cNvSpPr>
          <p:nvPr>
            <p:ph type="sldNum" idx="12"/>
          </p:nvPr>
        </p:nvSpPr>
        <p:spPr>
          <a:xfrm>
            <a:off x="8572500" y="4823460"/>
            <a:ext cx="548640" cy="26289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105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11"/>
          <p:cNvSpPr txBox="1">
            <a:spLocks noGrp="1"/>
          </p:cNvSpPr>
          <p:nvPr>
            <p:ph type="ctrTitle"/>
          </p:nvPr>
        </p:nvSpPr>
        <p:spPr>
          <a:xfrm>
            <a:off x="2971800" y="1371600"/>
            <a:ext cx="6019800" cy="1657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sz="3800">
                <a:solidFill>
                  <a:srgbClr val="FFFFF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0" name="Google Shape;40;p11"/>
          <p:cNvSpPr txBox="1">
            <a:spLocks noGrp="1"/>
          </p:cNvSpPr>
          <p:nvPr>
            <p:ph type="subTitle" idx="1"/>
          </p:nvPr>
        </p:nvSpPr>
        <p:spPr>
          <a:xfrm>
            <a:off x="2971800" y="3200400"/>
            <a:ext cx="6019800" cy="1314600"/>
          </a:xfrm>
          <a:prstGeom prst="rect">
            <a:avLst/>
          </a:prstGeom>
          <a:noFill/>
          <a:ln>
            <a:noFill/>
          </a:ln>
        </p:spPr>
        <p:txBody>
          <a:bodyPr spcFirstLastPara="1" wrap="square" lIns="68575" tIns="34275" rIns="68575" bIns="34275" anchor="t" anchorCtr="0">
            <a:noAutofit/>
          </a:bodyPr>
          <a:lstStyle>
            <a:lvl1pPr lvl="0" algn="l">
              <a:lnSpc>
                <a:spcPct val="100000"/>
              </a:lnSpc>
              <a:spcBef>
                <a:spcPts val="500"/>
              </a:spcBef>
              <a:spcAft>
                <a:spcPts val="0"/>
              </a:spcAft>
              <a:buSzPts val="1900"/>
              <a:buFont typeface="Noto Sans"/>
              <a:buNone/>
              <a:defRPr sz="2600"/>
            </a:lvl1pPr>
            <a:lvl2pPr lvl="1" algn="l">
              <a:lnSpc>
                <a:spcPct val="100000"/>
              </a:lnSpc>
              <a:spcBef>
                <a:spcPts val="300"/>
              </a:spcBef>
              <a:spcAft>
                <a:spcPts val="0"/>
              </a:spcAft>
              <a:buSzPts val="1100"/>
              <a:buChar char="◻"/>
              <a:defRPr/>
            </a:lvl2pPr>
            <a:lvl3pPr lvl="2" algn="l">
              <a:lnSpc>
                <a:spcPct val="100000"/>
              </a:lnSpc>
              <a:spcBef>
                <a:spcPts val="300"/>
              </a:spcBef>
              <a:spcAft>
                <a:spcPts val="0"/>
              </a:spcAft>
              <a:buSzPts val="900"/>
              <a:buChar char="■"/>
              <a:defRPr/>
            </a:lvl3pPr>
            <a:lvl4pPr lvl="3" algn="l">
              <a:lnSpc>
                <a:spcPct val="100000"/>
              </a:lnSpc>
              <a:spcBef>
                <a:spcPts val="300"/>
              </a:spcBef>
              <a:spcAft>
                <a:spcPts val="0"/>
              </a:spcAft>
              <a:buSzPts val="900"/>
              <a:buChar char="◻"/>
              <a:defRPr/>
            </a:lvl4pPr>
            <a:lvl5pPr lvl="4" algn="l">
              <a:lnSpc>
                <a:spcPct val="100000"/>
              </a:lnSpc>
              <a:spcBef>
                <a:spcPts val="300"/>
              </a:spcBef>
              <a:spcAft>
                <a:spcPts val="0"/>
              </a:spcAft>
              <a:buSzPts val="1400"/>
              <a:buChar char="▪"/>
              <a:defRPr/>
            </a:lvl5pPr>
            <a:lvl6pPr lvl="5" algn="l">
              <a:lnSpc>
                <a:spcPct val="100000"/>
              </a:lnSpc>
              <a:spcBef>
                <a:spcPts val="300"/>
              </a:spcBef>
              <a:spcAft>
                <a:spcPts val="0"/>
              </a:spcAft>
              <a:buSzPts val="1400"/>
              <a:buChar char="▪"/>
              <a:defRPr/>
            </a:lvl6pPr>
            <a:lvl7pPr lvl="6" algn="l">
              <a:lnSpc>
                <a:spcPct val="100000"/>
              </a:lnSpc>
              <a:spcBef>
                <a:spcPts val="300"/>
              </a:spcBef>
              <a:spcAft>
                <a:spcPts val="0"/>
              </a:spcAft>
              <a:buSzPts val="1400"/>
              <a:buChar char="▪"/>
              <a:defRPr/>
            </a:lvl7pPr>
            <a:lvl8pPr lvl="7" algn="l">
              <a:lnSpc>
                <a:spcPct val="100000"/>
              </a:lnSpc>
              <a:spcBef>
                <a:spcPts val="300"/>
              </a:spcBef>
              <a:spcAft>
                <a:spcPts val="0"/>
              </a:spcAft>
              <a:buSzPts val="1400"/>
              <a:buChar char="▪"/>
              <a:defRPr/>
            </a:lvl8pPr>
            <a:lvl9pPr lvl="8" algn="l">
              <a:lnSpc>
                <a:spcPct val="100000"/>
              </a:lnSpc>
              <a:spcBef>
                <a:spcPts val="300"/>
              </a:spcBef>
              <a:spcAft>
                <a:spcPts val="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只有標題" type="titleOnly">
  <p:cSld name="TITLE_ONLY">
    <p:spTree>
      <p:nvGrpSpPr>
        <p:cNvPr id="1" name="Shape 41"/>
        <p:cNvGrpSpPr/>
        <p:nvPr/>
      </p:nvGrpSpPr>
      <p:grpSpPr>
        <a:xfrm>
          <a:off x="0" y="0"/>
          <a:ext cx="0" cy="0"/>
          <a:chOff x="0" y="0"/>
          <a:chExt cx="0" cy="0"/>
        </a:xfrm>
      </p:grpSpPr>
      <p:sp>
        <p:nvSpPr>
          <p:cNvPr id="42" name="Google Shape;42;p12"/>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3" name="Google Shape;43;p12"/>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44" name="Google Shape;44;p12"/>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12"/>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標題及物件" type="obj">
  <p:cSld name="OBJECT">
    <p:spTree>
      <p:nvGrpSpPr>
        <p:cNvPr id="1" name="Shape 46"/>
        <p:cNvGrpSpPr/>
        <p:nvPr/>
      </p:nvGrpSpPr>
      <p:grpSpPr>
        <a:xfrm>
          <a:off x="0" y="0"/>
          <a:ext cx="0" cy="0"/>
          <a:chOff x="0" y="0"/>
          <a:chExt cx="0" cy="0"/>
        </a:xfrm>
      </p:grpSpPr>
      <p:sp>
        <p:nvSpPr>
          <p:cNvPr id="47" name="Google Shape;47;p37"/>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8" name="Google Shape;48;p37"/>
          <p:cNvSpPr txBox="1">
            <a:spLocks noGrp="1"/>
          </p:cNvSpPr>
          <p:nvPr>
            <p:ph type="body" idx="1"/>
          </p:nvPr>
        </p:nvSpPr>
        <p:spPr>
          <a:xfrm>
            <a:off x="468313" y="1383512"/>
            <a:ext cx="8229600" cy="3078900"/>
          </a:xfrm>
          <a:prstGeom prst="rect">
            <a:avLst/>
          </a:prstGeom>
          <a:noFill/>
          <a:ln>
            <a:noFill/>
          </a:ln>
        </p:spPr>
        <p:txBody>
          <a:bodyPr spcFirstLastPara="1" wrap="square" lIns="68575" tIns="34275" rIns="68575" bIns="34275" anchor="t" anchorCtr="0">
            <a:noAutofit/>
          </a:bodyPr>
          <a:lstStyle>
            <a:lvl1pPr marL="457200" lvl="0" indent="-342900" algn="l">
              <a:lnSpc>
                <a:spcPct val="100000"/>
              </a:lnSpc>
              <a:spcBef>
                <a:spcPts val="500"/>
              </a:spcBef>
              <a:spcAft>
                <a:spcPts val="0"/>
              </a:spcAft>
              <a:buSzPts val="1800"/>
              <a:buChar char="■"/>
              <a:defRPr/>
            </a:lvl1pPr>
            <a:lvl2pPr marL="914400" lvl="1" indent="-336550" algn="l">
              <a:lnSpc>
                <a:spcPct val="100000"/>
              </a:lnSpc>
              <a:spcBef>
                <a:spcPts val="400"/>
              </a:spcBef>
              <a:spcAft>
                <a:spcPts val="0"/>
              </a:spcAft>
              <a:buSzPts val="1700"/>
              <a:buChar char="◻"/>
              <a:defRPr/>
            </a:lvl2pPr>
            <a:lvl3pPr marL="1371600" lvl="2" indent="-304800" algn="l">
              <a:lnSpc>
                <a:spcPct val="100000"/>
              </a:lnSpc>
              <a:spcBef>
                <a:spcPts val="400"/>
              </a:spcBef>
              <a:spcAft>
                <a:spcPts val="0"/>
              </a:spcAft>
              <a:buSzPts val="1200"/>
              <a:buChar char="■"/>
              <a:defRPr/>
            </a:lvl3pPr>
            <a:lvl4pPr marL="1828800" lvl="3" indent="-298450" algn="l">
              <a:lnSpc>
                <a:spcPct val="100000"/>
              </a:lnSpc>
              <a:spcBef>
                <a:spcPts val="300"/>
              </a:spcBef>
              <a:spcAft>
                <a:spcPts val="0"/>
              </a:spcAft>
              <a:buSzPts val="1100"/>
              <a:buChar char="◻"/>
              <a:defRPr/>
            </a:lvl4pPr>
            <a:lvl5pPr marL="2286000" lvl="4" indent="-323850" algn="l">
              <a:lnSpc>
                <a:spcPct val="100000"/>
              </a:lnSpc>
              <a:spcBef>
                <a:spcPts val="300"/>
              </a:spcBef>
              <a:spcAft>
                <a:spcPts val="0"/>
              </a:spcAft>
              <a:buSzPts val="1500"/>
              <a:buChar char="▪"/>
              <a:defRPr/>
            </a:lvl5pPr>
            <a:lvl6pPr marL="2743200" lvl="5" indent="-323850" algn="l">
              <a:lnSpc>
                <a:spcPct val="100000"/>
              </a:lnSpc>
              <a:spcBef>
                <a:spcPts val="300"/>
              </a:spcBef>
              <a:spcAft>
                <a:spcPts val="0"/>
              </a:spcAft>
              <a:buSzPts val="1500"/>
              <a:buChar char="▪"/>
              <a:defRPr/>
            </a:lvl6pPr>
            <a:lvl7pPr marL="3200400" lvl="6" indent="-323850" algn="l">
              <a:lnSpc>
                <a:spcPct val="100000"/>
              </a:lnSpc>
              <a:spcBef>
                <a:spcPts val="300"/>
              </a:spcBef>
              <a:spcAft>
                <a:spcPts val="0"/>
              </a:spcAft>
              <a:buSzPts val="1500"/>
              <a:buChar char="▪"/>
              <a:defRPr/>
            </a:lvl7pPr>
            <a:lvl8pPr marL="3657600" lvl="7" indent="-323850" algn="l">
              <a:lnSpc>
                <a:spcPct val="100000"/>
              </a:lnSpc>
              <a:spcBef>
                <a:spcPts val="300"/>
              </a:spcBef>
              <a:spcAft>
                <a:spcPts val="0"/>
              </a:spcAft>
              <a:buSzPts val="1500"/>
              <a:buChar char="▪"/>
              <a:defRPr/>
            </a:lvl8pPr>
            <a:lvl9pPr marL="4114800" lvl="8" indent="-323850" algn="l">
              <a:lnSpc>
                <a:spcPct val="100000"/>
              </a:lnSpc>
              <a:spcBef>
                <a:spcPts val="300"/>
              </a:spcBef>
              <a:spcAft>
                <a:spcPts val="0"/>
              </a:spcAft>
              <a:buSzPts val="1500"/>
              <a:buChar char="▪"/>
              <a:defRPr/>
            </a:lvl9pPr>
          </a:lstStyle>
          <a:p>
            <a:endParaRPr/>
          </a:p>
        </p:txBody>
      </p:sp>
      <p:sp>
        <p:nvSpPr>
          <p:cNvPr id="49" name="Google Shape;49;p37"/>
          <p:cNvSpPr txBox="1">
            <a:spLocks noGrp="1"/>
          </p:cNvSpPr>
          <p:nvPr>
            <p:ph type="sldNum" idx="12"/>
          </p:nvPr>
        </p:nvSpPr>
        <p:spPr>
          <a:xfrm>
            <a:off x="7589520" y="4846320"/>
            <a:ext cx="1554480" cy="21717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0"/>
        <p:cNvGrpSpPr/>
        <p:nvPr/>
      </p:nvGrpSpPr>
      <p:grpSpPr>
        <a:xfrm>
          <a:off x="0" y="0"/>
          <a:ext cx="0" cy="0"/>
          <a:chOff x="0" y="0"/>
          <a:chExt cx="0" cy="0"/>
        </a:xfrm>
      </p:grpSpPr>
      <p:sp>
        <p:nvSpPr>
          <p:cNvPr id="51" name="Google Shape;51;p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2" name="Google Shape;52;p3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00000"/>
              </a:lnSpc>
              <a:spcBef>
                <a:spcPts val="0"/>
              </a:spcBef>
              <a:spcAft>
                <a:spcPts val="0"/>
              </a:spcAft>
              <a:buSzPts val="1800"/>
              <a:buChar char="●"/>
              <a:defRPr/>
            </a:lvl1pPr>
            <a:lvl2pPr marL="914400" lvl="1" indent="-317500" algn="l">
              <a:lnSpc>
                <a:spcPct val="100000"/>
              </a:lnSpc>
              <a:spcBef>
                <a:spcPts val="0"/>
              </a:spcBef>
              <a:spcAft>
                <a:spcPts val="0"/>
              </a:spcAft>
              <a:buSzPts val="1400"/>
              <a:buChar char="○"/>
              <a:defRPr/>
            </a:lvl2pPr>
            <a:lvl3pPr marL="1371600" lvl="2" indent="-317500" algn="l">
              <a:lnSpc>
                <a:spcPct val="100000"/>
              </a:lnSpc>
              <a:spcBef>
                <a:spcPts val="0"/>
              </a:spcBef>
              <a:spcAft>
                <a:spcPts val="0"/>
              </a:spcAft>
              <a:buSzPts val="1400"/>
              <a:buChar char="■"/>
              <a:defRPr/>
            </a:lvl3pPr>
            <a:lvl4pPr marL="1828800" lvl="3" indent="-317500" algn="l">
              <a:lnSpc>
                <a:spcPct val="100000"/>
              </a:lnSpc>
              <a:spcBef>
                <a:spcPts val="0"/>
              </a:spcBef>
              <a:spcAft>
                <a:spcPts val="0"/>
              </a:spcAft>
              <a:buSzPts val="1400"/>
              <a:buChar char="●"/>
              <a:defRPr/>
            </a:lvl4pPr>
            <a:lvl5pPr marL="2286000" lvl="4" indent="-317500" algn="l">
              <a:lnSpc>
                <a:spcPct val="100000"/>
              </a:lnSpc>
              <a:spcBef>
                <a:spcPts val="0"/>
              </a:spcBef>
              <a:spcAft>
                <a:spcPts val="0"/>
              </a:spcAft>
              <a:buSzPts val="1400"/>
              <a:buChar char="○"/>
              <a:defRPr/>
            </a:lvl5pPr>
            <a:lvl6pPr marL="2743200" lvl="5" indent="-317500" algn="l">
              <a:lnSpc>
                <a:spcPct val="100000"/>
              </a:lnSpc>
              <a:spcBef>
                <a:spcPts val="0"/>
              </a:spcBef>
              <a:spcAft>
                <a:spcPts val="0"/>
              </a:spcAft>
              <a:buSzPts val="1400"/>
              <a:buChar char="■"/>
              <a:defRPr/>
            </a:lvl6pPr>
            <a:lvl7pPr marL="3200400" lvl="6" indent="-317500" algn="l">
              <a:lnSpc>
                <a:spcPct val="100000"/>
              </a:lnSpc>
              <a:spcBef>
                <a:spcPts val="0"/>
              </a:spcBef>
              <a:spcAft>
                <a:spcPts val="0"/>
              </a:spcAft>
              <a:buSzPts val="1400"/>
              <a:buChar char="●"/>
              <a:defRPr/>
            </a:lvl7pPr>
            <a:lvl8pPr marL="3657600" lvl="7" indent="-317500" algn="l">
              <a:lnSpc>
                <a:spcPct val="100000"/>
              </a:lnSpc>
              <a:spcBef>
                <a:spcPts val="0"/>
              </a:spcBef>
              <a:spcAft>
                <a:spcPts val="0"/>
              </a:spcAft>
              <a:buSzPts val="1400"/>
              <a:buChar char="○"/>
              <a:defRPr/>
            </a:lvl8pPr>
            <a:lvl9pPr marL="4114800" lvl="8" indent="-317500" algn="l">
              <a:lnSpc>
                <a:spcPct val="100000"/>
              </a:lnSpc>
              <a:spcBef>
                <a:spcPts val="0"/>
              </a:spcBef>
              <a:spcAft>
                <a:spcPts val="0"/>
              </a:spcAft>
              <a:buSzPts val="1400"/>
              <a:buChar char="■"/>
              <a:defRPr/>
            </a:lvl9pPr>
          </a:lstStyle>
          <a:p>
            <a:endParaRPr/>
          </a:p>
        </p:txBody>
      </p:sp>
      <p:sp>
        <p:nvSpPr>
          <p:cNvPr id="53" name="Google Shape;53;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空白"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56" name="Google Shape;56;p13"/>
          <p:cNvSpPr txBox="1">
            <a:spLocks noGrp="1"/>
          </p:cNvSpPr>
          <p:nvPr>
            <p:ph type="sldNum" idx="12"/>
          </p:nvPr>
        </p:nvSpPr>
        <p:spPr>
          <a:xfrm>
            <a:off x="7010400" y="4874349"/>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7" name="Google Shape;57;p13"/>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含標題的內容" type="objTx">
  <p:cSld name="OBJECT_WITH_CAPTION_TEXT">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457202" y="204788"/>
            <a:ext cx="3008400" cy="8715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SzPts val="1100"/>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0" name="Google Shape;60;p14"/>
          <p:cNvSpPr txBox="1">
            <a:spLocks noGrp="1"/>
          </p:cNvSpPr>
          <p:nvPr>
            <p:ph type="body" idx="1"/>
          </p:nvPr>
        </p:nvSpPr>
        <p:spPr>
          <a:xfrm>
            <a:off x="3575050" y="204797"/>
            <a:ext cx="5111700" cy="4389900"/>
          </a:xfrm>
          <a:prstGeom prst="rect">
            <a:avLst/>
          </a:prstGeom>
          <a:noFill/>
          <a:ln>
            <a:noFill/>
          </a:ln>
        </p:spPr>
        <p:txBody>
          <a:bodyPr spcFirstLastPara="1" wrap="square" lIns="68575" tIns="34275" rIns="68575" bIns="34275" anchor="t" anchorCtr="0">
            <a:noAutofit/>
          </a:bodyPr>
          <a:lstStyle>
            <a:lvl1pPr marL="457200" lvl="0" indent="-342900" algn="l">
              <a:lnSpc>
                <a:spcPct val="100000"/>
              </a:lnSpc>
              <a:spcBef>
                <a:spcPts val="500"/>
              </a:spcBef>
              <a:spcAft>
                <a:spcPts val="0"/>
              </a:spcAft>
              <a:buSzPts val="1800"/>
              <a:buChar char="■"/>
              <a:defRPr sz="2400"/>
            </a:lvl1pPr>
            <a:lvl2pPr marL="914400" lvl="1" indent="-336550" algn="l">
              <a:lnSpc>
                <a:spcPct val="100000"/>
              </a:lnSpc>
              <a:spcBef>
                <a:spcPts val="400"/>
              </a:spcBef>
              <a:spcAft>
                <a:spcPts val="0"/>
              </a:spcAft>
              <a:buSzPts val="1700"/>
              <a:buChar char="◻"/>
              <a:defRPr sz="2100"/>
            </a:lvl2pPr>
            <a:lvl3pPr marL="1371600" lvl="2" indent="-304800" algn="l">
              <a:lnSpc>
                <a:spcPct val="100000"/>
              </a:lnSpc>
              <a:spcBef>
                <a:spcPts val="400"/>
              </a:spcBef>
              <a:spcAft>
                <a:spcPts val="0"/>
              </a:spcAft>
              <a:buSzPts val="1200"/>
              <a:buChar char="■"/>
              <a:defRPr sz="1800"/>
            </a:lvl3pPr>
            <a:lvl4pPr marL="1828800" lvl="3" indent="-298450" algn="l">
              <a:lnSpc>
                <a:spcPct val="100000"/>
              </a:lnSpc>
              <a:spcBef>
                <a:spcPts val="300"/>
              </a:spcBef>
              <a:spcAft>
                <a:spcPts val="0"/>
              </a:spcAft>
              <a:buSzPts val="1100"/>
              <a:buChar char="◻"/>
              <a:defRPr sz="1500"/>
            </a:lvl4pPr>
            <a:lvl5pPr marL="2286000" lvl="4" indent="-323850" algn="l">
              <a:lnSpc>
                <a:spcPct val="100000"/>
              </a:lnSpc>
              <a:spcBef>
                <a:spcPts val="300"/>
              </a:spcBef>
              <a:spcAft>
                <a:spcPts val="0"/>
              </a:spcAft>
              <a:buSzPts val="1500"/>
              <a:buChar char="▪"/>
              <a:defRPr sz="1500"/>
            </a:lvl5pPr>
            <a:lvl6pPr marL="2743200" lvl="5" indent="-323850" algn="l">
              <a:lnSpc>
                <a:spcPct val="100000"/>
              </a:lnSpc>
              <a:spcBef>
                <a:spcPts val="300"/>
              </a:spcBef>
              <a:spcAft>
                <a:spcPts val="0"/>
              </a:spcAft>
              <a:buSzPts val="1500"/>
              <a:buChar char="▪"/>
              <a:defRPr sz="1500"/>
            </a:lvl6pPr>
            <a:lvl7pPr marL="3200400" lvl="6" indent="-323850" algn="l">
              <a:lnSpc>
                <a:spcPct val="100000"/>
              </a:lnSpc>
              <a:spcBef>
                <a:spcPts val="300"/>
              </a:spcBef>
              <a:spcAft>
                <a:spcPts val="0"/>
              </a:spcAft>
              <a:buSzPts val="1500"/>
              <a:buChar char="▪"/>
              <a:defRPr sz="1500"/>
            </a:lvl7pPr>
            <a:lvl8pPr marL="3657600" lvl="7" indent="-323850" algn="l">
              <a:lnSpc>
                <a:spcPct val="100000"/>
              </a:lnSpc>
              <a:spcBef>
                <a:spcPts val="300"/>
              </a:spcBef>
              <a:spcAft>
                <a:spcPts val="0"/>
              </a:spcAft>
              <a:buSzPts val="1500"/>
              <a:buChar char="▪"/>
              <a:defRPr sz="1500"/>
            </a:lvl8pPr>
            <a:lvl9pPr marL="4114800" lvl="8" indent="-323850" algn="l">
              <a:lnSpc>
                <a:spcPct val="100000"/>
              </a:lnSpc>
              <a:spcBef>
                <a:spcPts val="300"/>
              </a:spcBef>
              <a:spcAft>
                <a:spcPts val="0"/>
              </a:spcAft>
              <a:buSzPts val="1500"/>
              <a:buChar char="▪"/>
              <a:defRPr sz="1500"/>
            </a:lvl9pPr>
          </a:lstStyle>
          <a:p>
            <a:endParaRPr/>
          </a:p>
        </p:txBody>
      </p:sp>
      <p:sp>
        <p:nvSpPr>
          <p:cNvPr id="61" name="Google Shape;61;p14"/>
          <p:cNvSpPr txBox="1">
            <a:spLocks noGrp="1"/>
          </p:cNvSpPr>
          <p:nvPr>
            <p:ph type="body" idx="2"/>
          </p:nvPr>
        </p:nvSpPr>
        <p:spPr>
          <a:xfrm>
            <a:off x="457202" y="1076327"/>
            <a:ext cx="3008400" cy="3518400"/>
          </a:xfrm>
          <a:prstGeom prst="rect">
            <a:avLst/>
          </a:prstGeom>
          <a:noFill/>
          <a:ln>
            <a:noFill/>
          </a:ln>
        </p:spPr>
        <p:txBody>
          <a:bodyPr spcFirstLastPara="1" wrap="square" lIns="68575" tIns="34275" rIns="68575" bIns="34275" anchor="t" anchorCtr="0">
            <a:noAutofit/>
          </a:bodyPr>
          <a:lstStyle>
            <a:lvl1pPr marL="457200" lvl="0" indent="-228600" algn="l">
              <a:lnSpc>
                <a:spcPct val="100000"/>
              </a:lnSpc>
              <a:spcBef>
                <a:spcPts val="200"/>
              </a:spcBef>
              <a:spcAft>
                <a:spcPts val="0"/>
              </a:spcAft>
              <a:buSzPts val="800"/>
              <a:buNone/>
              <a:defRPr sz="1100"/>
            </a:lvl1pPr>
            <a:lvl2pPr marL="914400" lvl="1" indent="-228600" algn="l">
              <a:lnSpc>
                <a:spcPct val="100000"/>
              </a:lnSpc>
              <a:spcBef>
                <a:spcPts val="200"/>
              </a:spcBef>
              <a:spcAft>
                <a:spcPts val="0"/>
              </a:spcAft>
              <a:buSzPts val="700"/>
              <a:buNone/>
              <a:defRPr sz="900"/>
            </a:lvl2pPr>
            <a:lvl3pPr marL="1371600" lvl="2" indent="-228600" algn="l">
              <a:lnSpc>
                <a:spcPct val="100000"/>
              </a:lnSpc>
              <a:spcBef>
                <a:spcPts val="200"/>
              </a:spcBef>
              <a:spcAft>
                <a:spcPts val="0"/>
              </a:spcAft>
              <a:buSzPts val="500"/>
              <a:buNone/>
              <a:defRPr sz="800"/>
            </a:lvl3pPr>
            <a:lvl4pPr marL="1828800" lvl="3" indent="-228600" algn="l">
              <a:lnSpc>
                <a:spcPct val="100000"/>
              </a:lnSpc>
              <a:spcBef>
                <a:spcPts val="100"/>
              </a:spcBef>
              <a:spcAft>
                <a:spcPts val="0"/>
              </a:spcAft>
              <a:buSzPts val="500"/>
              <a:buNone/>
              <a:defRPr sz="700"/>
            </a:lvl4pPr>
            <a:lvl5pPr marL="2286000" lvl="4" indent="-228600" algn="l">
              <a:lnSpc>
                <a:spcPct val="100000"/>
              </a:lnSpc>
              <a:spcBef>
                <a:spcPts val="100"/>
              </a:spcBef>
              <a:spcAft>
                <a:spcPts val="0"/>
              </a:spcAft>
              <a:buSzPts val="700"/>
              <a:buNone/>
              <a:defRPr sz="700"/>
            </a:lvl5pPr>
            <a:lvl6pPr marL="2743200" lvl="5" indent="-228600" algn="l">
              <a:lnSpc>
                <a:spcPct val="100000"/>
              </a:lnSpc>
              <a:spcBef>
                <a:spcPts val="100"/>
              </a:spcBef>
              <a:spcAft>
                <a:spcPts val="0"/>
              </a:spcAft>
              <a:buSzPts val="700"/>
              <a:buNone/>
              <a:defRPr sz="700"/>
            </a:lvl6pPr>
            <a:lvl7pPr marL="3200400" lvl="6" indent="-228600" algn="l">
              <a:lnSpc>
                <a:spcPct val="100000"/>
              </a:lnSpc>
              <a:spcBef>
                <a:spcPts val="100"/>
              </a:spcBef>
              <a:spcAft>
                <a:spcPts val="0"/>
              </a:spcAft>
              <a:buSzPts val="700"/>
              <a:buNone/>
              <a:defRPr sz="700"/>
            </a:lvl7pPr>
            <a:lvl8pPr marL="3657600" lvl="7" indent="-228600" algn="l">
              <a:lnSpc>
                <a:spcPct val="100000"/>
              </a:lnSpc>
              <a:spcBef>
                <a:spcPts val="100"/>
              </a:spcBef>
              <a:spcAft>
                <a:spcPts val="0"/>
              </a:spcAft>
              <a:buSzPts val="700"/>
              <a:buNone/>
              <a:defRPr sz="700"/>
            </a:lvl8pPr>
            <a:lvl9pPr marL="4114800" lvl="8" indent="-228600" algn="l">
              <a:lnSpc>
                <a:spcPct val="100000"/>
              </a:lnSpc>
              <a:spcBef>
                <a:spcPts val="100"/>
              </a:spcBef>
              <a:spcAft>
                <a:spcPts val="0"/>
              </a:spcAft>
              <a:buSzPts val="700"/>
              <a:buNone/>
              <a:defRPr sz="700"/>
            </a:lvl9pPr>
          </a:lstStyle>
          <a:p>
            <a:endParaRPr/>
          </a:p>
        </p:txBody>
      </p:sp>
      <p:sp>
        <p:nvSpPr>
          <p:cNvPr id="62" name="Google Shape;62;p14"/>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63" name="Google Shape;63;p14"/>
          <p:cNvSpPr txBox="1">
            <a:spLocks noGrp="1"/>
          </p:cNvSpPr>
          <p:nvPr>
            <p:ph type="sldNum" idx="12"/>
          </p:nvPr>
        </p:nvSpPr>
        <p:spPr>
          <a:xfrm>
            <a:off x="7010400" y="4873789"/>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4" name="Google Shape;64;p14"/>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含標題的圖片" type="picTx">
  <p:cSld name="PICTURE_WITH_CAPTION_TEXT">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1792288" y="3600450"/>
            <a:ext cx="5486400" cy="4251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SzPts val="1100"/>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7" name="Google Shape;67;p15"/>
          <p:cNvSpPr>
            <a:spLocks noGrp="1"/>
          </p:cNvSpPr>
          <p:nvPr>
            <p:ph type="pic" idx="2"/>
          </p:nvPr>
        </p:nvSpPr>
        <p:spPr>
          <a:xfrm>
            <a:off x="1792288" y="459581"/>
            <a:ext cx="5486400" cy="3086100"/>
          </a:xfrm>
          <a:prstGeom prst="rect">
            <a:avLst/>
          </a:prstGeom>
          <a:noFill/>
          <a:ln>
            <a:noFill/>
          </a:ln>
        </p:spPr>
      </p:sp>
      <p:sp>
        <p:nvSpPr>
          <p:cNvPr id="68" name="Google Shape;68;p15"/>
          <p:cNvSpPr txBox="1">
            <a:spLocks noGrp="1"/>
          </p:cNvSpPr>
          <p:nvPr>
            <p:ph type="body" idx="1"/>
          </p:nvPr>
        </p:nvSpPr>
        <p:spPr>
          <a:xfrm>
            <a:off x="1792288" y="4025503"/>
            <a:ext cx="5486400" cy="603600"/>
          </a:xfrm>
          <a:prstGeom prst="rect">
            <a:avLst/>
          </a:prstGeom>
          <a:noFill/>
          <a:ln>
            <a:noFill/>
          </a:ln>
        </p:spPr>
        <p:txBody>
          <a:bodyPr spcFirstLastPara="1" wrap="square" lIns="68575" tIns="34275" rIns="68575" bIns="34275" anchor="t" anchorCtr="0">
            <a:noAutofit/>
          </a:bodyPr>
          <a:lstStyle>
            <a:lvl1pPr marL="457200" lvl="0" indent="-228600" algn="l">
              <a:lnSpc>
                <a:spcPct val="100000"/>
              </a:lnSpc>
              <a:spcBef>
                <a:spcPts val="200"/>
              </a:spcBef>
              <a:spcAft>
                <a:spcPts val="0"/>
              </a:spcAft>
              <a:buSzPts val="800"/>
              <a:buNone/>
              <a:defRPr sz="1100"/>
            </a:lvl1pPr>
            <a:lvl2pPr marL="914400" lvl="1" indent="-228600" algn="l">
              <a:lnSpc>
                <a:spcPct val="100000"/>
              </a:lnSpc>
              <a:spcBef>
                <a:spcPts val="200"/>
              </a:spcBef>
              <a:spcAft>
                <a:spcPts val="0"/>
              </a:spcAft>
              <a:buSzPts val="700"/>
              <a:buNone/>
              <a:defRPr sz="900"/>
            </a:lvl2pPr>
            <a:lvl3pPr marL="1371600" lvl="2" indent="-228600" algn="l">
              <a:lnSpc>
                <a:spcPct val="100000"/>
              </a:lnSpc>
              <a:spcBef>
                <a:spcPts val="200"/>
              </a:spcBef>
              <a:spcAft>
                <a:spcPts val="0"/>
              </a:spcAft>
              <a:buSzPts val="500"/>
              <a:buNone/>
              <a:defRPr sz="800"/>
            </a:lvl3pPr>
            <a:lvl4pPr marL="1828800" lvl="3" indent="-228600" algn="l">
              <a:lnSpc>
                <a:spcPct val="100000"/>
              </a:lnSpc>
              <a:spcBef>
                <a:spcPts val="100"/>
              </a:spcBef>
              <a:spcAft>
                <a:spcPts val="0"/>
              </a:spcAft>
              <a:buSzPts val="500"/>
              <a:buNone/>
              <a:defRPr sz="700"/>
            </a:lvl4pPr>
            <a:lvl5pPr marL="2286000" lvl="4" indent="-228600" algn="l">
              <a:lnSpc>
                <a:spcPct val="100000"/>
              </a:lnSpc>
              <a:spcBef>
                <a:spcPts val="100"/>
              </a:spcBef>
              <a:spcAft>
                <a:spcPts val="0"/>
              </a:spcAft>
              <a:buSzPts val="700"/>
              <a:buNone/>
              <a:defRPr sz="700"/>
            </a:lvl5pPr>
            <a:lvl6pPr marL="2743200" lvl="5" indent="-228600" algn="l">
              <a:lnSpc>
                <a:spcPct val="100000"/>
              </a:lnSpc>
              <a:spcBef>
                <a:spcPts val="100"/>
              </a:spcBef>
              <a:spcAft>
                <a:spcPts val="0"/>
              </a:spcAft>
              <a:buSzPts val="700"/>
              <a:buNone/>
              <a:defRPr sz="700"/>
            </a:lvl6pPr>
            <a:lvl7pPr marL="3200400" lvl="6" indent="-228600" algn="l">
              <a:lnSpc>
                <a:spcPct val="100000"/>
              </a:lnSpc>
              <a:spcBef>
                <a:spcPts val="100"/>
              </a:spcBef>
              <a:spcAft>
                <a:spcPts val="0"/>
              </a:spcAft>
              <a:buSzPts val="700"/>
              <a:buNone/>
              <a:defRPr sz="700"/>
            </a:lvl7pPr>
            <a:lvl8pPr marL="3657600" lvl="7" indent="-228600" algn="l">
              <a:lnSpc>
                <a:spcPct val="100000"/>
              </a:lnSpc>
              <a:spcBef>
                <a:spcPts val="100"/>
              </a:spcBef>
              <a:spcAft>
                <a:spcPts val="0"/>
              </a:spcAft>
              <a:buSzPts val="700"/>
              <a:buNone/>
              <a:defRPr sz="700"/>
            </a:lvl8pPr>
            <a:lvl9pPr marL="4114800" lvl="8" indent="-228600" algn="l">
              <a:lnSpc>
                <a:spcPct val="100000"/>
              </a:lnSpc>
              <a:spcBef>
                <a:spcPts val="100"/>
              </a:spcBef>
              <a:spcAft>
                <a:spcPts val="0"/>
              </a:spcAft>
              <a:buSzPts val="700"/>
              <a:buNone/>
              <a:defRPr sz="700"/>
            </a:lvl9pPr>
          </a:lstStyle>
          <a:p>
            <a:endParaRPr/>
          </a:p>
        </p:txBody>
      </p:sp>
      <p:sp>
        <p:nvSpPr>
          <p:cNvPr id="69" name="Google Shape;69;p15"/>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70" name="Google Shape;70;p15"/>
          <p:cNvSpPr txBox="1">
            <a:spLocks noGrp="1"/>
          </p:cNvSpPr>
          <p:nvPr>
            <p:ph type="sldNum" idx="12"/>
          </p:nvPr>
        </p:nvSpPr>
        <p:spPr>
          <a:xfrm>
            <a:off x="7010400" y="4860342"/>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1" name="Google Shape;71;p15"/>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標題及直排文字" type="vertTx">
  <p:cSld name="VERTICAL_TEXT">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4" name="Google Shape;74;p16"/>
          <p:cNvSpPr txBox="1">
            <a:spLocks noGrp="1"/>
          </p:cNvSpPr>
          <p:nvPr>
            <p:ph type="body" idx="1"/>
          </p:nvPr>
        </p:nvSpPr>
        <p:spPr>
          <a:xfrm rot="5400000">
            <a:off x="3043664" y="-1191838"/>
            <a:ext cx="3078900" cy="8229600"/>
          </a:xfrm>
          <a:prstGeom prst="rect">
            <a:avLst/>
          </a:prstGeom>
          <a:noFill/>
          <a:ln>
            <a:noFill/>
          </a:ln>
        </p:spPr>
        <p:txBody>
          <a:bodyPr spcFirstLastPara="1" wrap="square" lIns="68575" tIns="34275" rIns="68575" bIns="34275" anchor="t" anchorCtr="0">
            <a:noAutofit/>
          </a:bodyPr>
          <a:lstStyle>
            <a:lvl1pPr marL="457200" lvl="0" indent="-292100" algn="l">
              <a:lnSpc>
                <a:spcPct val="100000"/>
              </a:lnSpc>
              <a:spcBef>
                <a:spcPts val="300"/>
              </a:spcBef>
              <a:spcAft>
                <a:spcPts val="0"/>
              </a:spcAft>
              <a:buSzPts val="1000"/>
              <a:buChar char="■"/>
              <a:defRPr/>
            </a:lvl1pPr>
            <a:lvl2pPr marL="914400" lvl="1" indent="-298450" algn="l">
              <a:lnSpc>
                <a:spcPct val="100000"/>
              </a:lnSpc>
              <a:spcBef>
                <a:spcPts val="300"/>
              </a:spcBef>
              <a:spcAft>
                <a:spcPts val="0"/>
              </a:spcAft>
              <a:buSzPts val="1100"/>
              <a:buChar char="◻"/>
              <a:defRPr/>
            </a:lvl2pPr>
            <a:lvl3pPr marL="1371600" lvl="2" indent="-285750" algn="l">
              <a:lnSpc>
                <a:spcPct val="100000"/>
              </a:lnSpc>
              <a:spcBef>
                <a:spcPts val="300"/>
              </a:spcBef>
              <a:spcAft>
                <a:spcPts val="0"/>
              </a:spcAft>
              <a:buSzPts val="900"/>
              <a:buChar char="■"/>
              <a:defRPr/>
            </a:lvl3pPr>
            <a:lvl4pPr marL="1828800" lvl="3" indent="-285750" algn="l">
              <a:lnSpc>
                <a:spcPct val="100000"/>
              </a:lnSpc>
              <a:spcBef>
                <a:spcPts val="300"/>
              </a:spcBef>
              <a:spcAft>
                <a:spcPts val="0"/>
              </a:spcAft>
              <a:buSzPts val="900"/>
              <a:buChar char="◻"/>
              <a:defRPr/>
            </a:lvl4pPr>
            <a:lvl5pPr marL="2286000" lvl="4" indent="-317500" algn="l">
              <a:lnSpc>
                <a:spcPct val="100000"/>
              </a:lnSpc>
              <a:spcBef>
                <a:spcPts val="300"/>
              </a:spcBef>
              <a:spcAft>
                <a:spcPts val="0"/>
              </a:spcAft>
              <a:buSzPts val="1400"/>
              <a:buChar char="▪"/>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75" name="Google Shape;75;p16"/>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76" name="Google Shape;76;p16"/>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7" name="Google Shape;77;p16"/>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直排標題及文字" type="vertTitleAndTx">
  <p:cSld name="VERTICAL_TITLE_AND_VERTICAL_TEXT">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rot="5400000">
            <a:off x="5608663" y="1373250"/>
            <a:ext cx="4119600" cy="2058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0" name="Google Shape;80;p17"/>
          <p:cNvSpPr txBox="1">
            <a:spLocks noGrp="1"/>
          </p:cNvSpPr>
          <p:nvPr>
            <p:ph type="body" idx="1"/>
          </p:nvPr>
        </p:nvSpPr>
        <p:spPr>
          <a:xfrm rot="5400000">
            <a:off x="1412027" y="-611999"/>
            <a:ext cx="4119600" cy="6029400"/>
          </a:xfrm>
          <a:prstGeom prst="rect">
            <a:avLst/>
          </a:prstGeom>
          <a:noFill/>
          <a:ln>
            <a:noFill/>
          </a:ln>
        </p:spPr>
        <p:txBody>
          <a:bodyPr spcFirstLastPara="1" wrap="square" lIns="68575" tIns="34275" rIns="68575" bIns="34275" anchor="t" anchorCtr="0">
            <a:noAutofit/>
          </a:bodyPr>
          <a:lstStyle>
            <a:lvl1pPr marL="457200" lvl="0" indent="-292100" algn="l">
              <a:lnSpc>
                <a:spcPct val="100000"/>
              </a:lnSpc>
              <a:spcBef>
                <a:spcPts val="300"/>
              </a:spcBef>
              <a:spcAft>
                <a:spcPts val="0"/>
              </a:spcAft>
              <a:buSzPts val="1000"/>
              <a:buChar char="■"/>
              <a:defRPr/>
            </a:lvl1pPr>
            <a:lvl2pPr marL="914400" lvl="1" indent="-298450" algn="l">
              <a:lnSpc>
                <a:spcPct val="100000"/>
              </a:lnSpc>
              <a:spcBef>
                <a:spcPts val="300"/>
              </a:spcBef>
              <a:spcAft>
                <a:spcPts val="0"/>
              </a:spcAft>
              <a:buSzPts val="1100"/>
              <a:buChar char="◻"/>
              <a:defRPr/>
            </a:lvl2pPr>
            <a:lvl3pPr marL="1371600" lvl="2" indent="-285750" algn="l">
              <a:lnSpc>
                <a:spcPct val="100000"/>
              </a:lnSpc>
              <a:spcBef>
                <a:spcPts val="300"/>
              </a:spcBef>
              <a:spcAft>
                <a:spcPts val="0"/>
              </a:spcAft>
              <a:buSzPts val="900"/>
              <a:buChar char="■"/>
              <a:defRPr/>
            </a:lvl3pPr>
            <a:lvl4pPr marL="1828800" lvl="3" indent="-285750" algn="l">
              <a:lnSpc>
                <a:spcPct val="100000"/>
              </a:lnSpc>
              <a:spcBef>
                <a:spcPts val="300"/>
              </a:spcBef>
              <a:spcAft>
                <a:spcPts val="0"/>
              </a:spcAft>
              <a:buSzPts val="900"/>
              <a:buChar char="◻"/>
              <a:defRPr/>
            </a:lvl4pPr>
            <a:lvl5pPr marL="2286000" lvl="4" indent="-317500" algn="l">
              <a:lnSpc>
                <a:spcPct val="100000"/>
              </a:lnSpc>
              <a:spcBef>
                <a:spcPts val="300"/>
              </a:spcBef>
              <a:spcAft>
                <a:spcPts val="0"/>
              </a:spcAft>
              <a:buSzPts val="1400"/>
              <a:buChar char="▪"/>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81" name="Google Shape;81;p17"/>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lvl="0" algn="r">
              <a:lnSpc>
                <a:spcPct val="100000"/>
              </a:lnSpc>
              <a:spcBef>
                <a:spcPts val="0"/>
              </a:spcBef>
              <a:spcAft>
                <a:spcPts val="0"/>
              </a:spcAft>
              <a:buClr>
                <a:srgbClr val="A5002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82" name="Google Shape;82;p17"/>
          <p:cNvSpPr txBox="1">
            <a:spLocks noGrp="1"/>
          </p:cNvSpPr>
          <p:nvPr>
            <p:ph type="sldNum" idx="12"/>
          </p:nvPr>
        </p:nvSpPr>
        <p:spPr>
          <a:xfrm>
            <a:off x="7010400" y="4860342"/>
            <a:ext cx="2133600" cy="180900"/>
          </a:xfrm>
          <a:prstGeom prst="rect">
            <a:avLst/>
          </a:prstGeom>
          <a:noFill/>
          <a:ln>
            <a:noFill/>
          </a:ln>
        </p:spPr>
        <p:txBody>
          <a:bodyPr spcFirstLastPara="1" wrap="square" lIns="68575" tIns="34275" rIns="68575" bIns="34275" anchor="b"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17"/>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chemeClr val="dk1"/>
              </a:buClr>
              <a:buSzPts val="1100"/>
              <a:buFont typeface="Arial"/>
              <a:buNone/>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ftr" idx="11"/>
          </p:nvPr>
        </p:nvSpPr>
        <p:spPr>
          <a:xfrm>
            <a:off x="2555882" y="4839891"/>
            <a:ext cx="4983300" cy="180900"/>
          </a:xfrm>
          <a:prstGeom prst="rect">
            <a:avLst/>
          </a:prstGeom>
          <a:noFill/>
          <a:ln>
            <a:noFill/>
          </a:ln>
        </p:spPr>
        <p:txBody>
          <a:bodyPr spcFirstLastPara="1" wrap="square" lIns="68575" tIns="34275" rIns="68575" bIns="34275" anchor="b" anchorCtr="0">
            <a:noAutofit/>
          </a:bodyPr>
          <a:lstStyle>
            <a:lvl1pPr marR="0" lvl="0" algn="r" rtl="0">
              <a:lnSpc>
                <a:spcPct val="100000"/>
              </a:lnSpc>
              <a:spcBef>
                <a:spcPts val="0"/>
              </a:spcBef>
              <a:spcAft>
                <a:spcPts val="0"/>
              </a:spcAft>
              <a:buClr>
                <a:srgbClr val="A50021"/>
              </a:buClr>
              <a:buSzPts val="1100"/>
              <a:buFont typeface="Arial"/>
              <a:buNone/>
              <a:defRPr sz="900" b="1" i="1" u="none" strike="noStrike" cap="none">
                <a:solidFill>
                  <a:srgbClr val="A5002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7" name="Google Shape;7;p10"/>
          <p:cNvSpPr txBox="1">
            <a:spLocks noGrp="1"/>
          </p:cNvSpPr>
          <p:nvPr>
            <p:ph type="sldNum" idx="12"/>
          </p:nvPr>
        </p:nvSpPr>
        <p:spPr>
          <a:xfrm>
            <a:off x="5292725" y="4569619"/>
            <a:ext cx="2133600" cy="180900"/>
          </a:xfrm>
          <a:prstGeom prst="rect">
            <a:avLst/>
          </a:prstGeom>
          <a:noFill/>
          <a:ln>
            <a:noFill/>
          </a:ln>
        </p:spPr>
        <p:txBody>
          <a:bodyPr spcFirstLastPara="1" wrap="square" lIns="68575" tIns="34275" rIns="68575" bIns="34275" anchor="b"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 name="Google Shape;8;p10"/>
          <p:cNvSpPr/>
          <p:nvPr/>
        </p:nvSpPr>
        <p:spPr>
          <a:xfrm>
            <a:off x="0" y="0"/>
            <a:ext cx="285900" cy="399900"/>
          </a:xfrm>
          <a:prstGeom prst="rect">
            <a:avLst/>
          </a:prstGeom>
          <a:gradFill>
            <a:gsLst>
              <a:gs pos="0">
                <a:schemeClr val="folHlink"/>
              </a:gs>
              <a:gs pos="100000">
                <a:schemeClr val="lt1"/>
              </a:gs>
            </a:gsLst>
            <a:lin ang="0" scaled="0"/>
          </a:gra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9" name="Google Shape;9;p10"/>
          <p:cNvSpPr/>
          <p:nvPr/>
        </p:nvSpPr>
        <p:spPr>
          <a:xfrm>
            <a:off x="412750" y="101213"/>
            <a:ext cx="8731200" cy="206100"/>
          </a:xfrm>
          <a:prstGeom prst="rect">
            <a:avLst/>
          </a:prstGeom>
          <a:gradFill>
            <a:gsLst>
              <a:gs pos="0">
                <a:schemeClr val="lt2"/>
              </a:gs>
              <a:gs pos="100000">
                <a:schemeClr val="lt1"/>
              </a:gs>
            </a:gsLst>
            <a:lin ang="0" scaled="0"/>
          </a:gra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10" name="Google Shape;10;p10"/>
          <p:cNvSpPr/>
          <p:nvPr/>
        </p:nvSpPr>
        <p:spPr>
          <a:xfrm>
            <a:off x="409582" y="101213"/>
            <a:ext cx="138000" cy="1059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666699"/>
              </a:solidFill>
              <a:latin typeface="Arial"/>
              <a:ea typeface="Arial"/>
              <a:cs typeface="Arial"/>
              <a:sym typeface="Arial"/>
            </a:endParaRPr>
          </a:p>
        </p:txBody>
      </p:sp>
      <p:sp>
        <p:nvSpPr>
          <p:cNvPr id="11" name="Google Shape;11;p10"/>
          <p:cNvSpPr/>
          <p:nvPr/>
        </p:nvSpPr>
        <p:spPr>
          <a:xfrm>
            <a:off x="547690" y="10"/>
            <a:ext cx="139800" cy="1035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666699"/>
              </a:solidFill>
              <a:latin typeface="Arial"/>
              <a:ea typeface="Arial"/>
              <a:cs typeface="Arial"/>
              <a:sym typeface="Arial"/>
            </a:endParaRPr>
          </a:p>
        </p:txBody>
      </p:sp>
      <p:sp>
        <p:nvSpPr>
          <p:cNvPr id="12" name="Google Shape;12;p10"/>
          <p:cNvSpPr/>
          <p:nvPr/>
        </p:nvSpPr>
        <p:spPr>
          <a:xfrm>
            <a:off x="547690" y="101213"/>
            <a:ext cx="139800" cy="1059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9999CC"/>
              </a:solidFill>
              <a:latin typeface="Arial"/>
              <a:ea typeface="Arial"/>
              <a:cs typeface="Arial"/>
              <a:sym typeface="Arial"/>
            </a:endParaRPr>
          </a:p>
        </p:txBody>
      </p:sp>
      <p:sp>
        <p:nvSpPr>
          <p:cNvPr id="13" name="Google Shape;13;p10"/>
          <p:cNvSpPr/>
          <p:nvPr/>
        </p:nvSpPr>
        <p:spPr>
          <a:xfrm>
            <a:off x="274645" y="205978"/>
            <a:ext cx="136500" cy="103500"/>
          </a:xfrm>
          <a:prstGeom prst="rect">
            <a:avLst/>
          </a:prstGeom>
          <a:solidFill>
            <a:schemeClr val="folHlink"/>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666699"/>
              </a:solidFill>
              <a:latin typeface="Arial"/>
              <a:ea typeface="Arial"/>
              <a:cs typeface="Arial"/>
              <a:sym typeface="Arial"/>
            </a:endParaRPr>
          </a:p>
        </p:txBody>
      </p:sp>
      <p:sp>
        <p:nvSpPr>
          <p:cNvPr id="14" name="Google Shape;14;p10"/>
          <p:cNvSpPr/>
          <p:nvPr/>
        </p:nvSpPr>
        <p:spPr>
          <a:xfrm>
            <a:off x="131770" y="102404"/>
            <a:ext cx="141300" cy="103500"/>
          </a:xfrm>
          <a:prstGeom prst="rect">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15" name="Google Shape;15;p10"/>
          <p:cNvSpPr/>
          <p:nvPr/>
        </p:nvSpPr>
        <p:spPr>
          <a:xfrm>
            <a:off x="409582" y="203597"/>
            <a:ext cx="138000" cy="1035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9999CC"/>
              </a:solidFill>
              <a:latin typeface="Arial"/>
              <a:ea typeface="Arial"/>
              <a:cs typeface="Arial"/>
              <a:sym typeface="Arial"/>
            </a:endParaRPr>
          </a:p>
        </p:txBody>
      </p:sp>
      <p:sp>
        <p:nvSpPr>
          <p:cNvPr id="16" name="Google Shape;16;p10"/>
          <p:cNvSpPr/>
          <p:nvPr/>
        </p:nvSpPr>
        <p:spPr>
          <a:xfrm>
            <a:off x="274645" y="307184"/>
            <a:ext cx="136500" cy="1023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9999CC"/>
              </a:solidFill>
              <a:latin typeface="Arial"/>
              <a:ea typeface="Arial"/>
              <a:cs typeface="Arial"/>
              <a:sym typeface="Arial"/>
            </a:endParaRPr>
          </a:p>
        </p:txBody>
      </p:sp>
      <p:sp>
        <p:nvSpPr>
          <p:cNvPr id="17" name="Google Shape;17;p10"/>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3300" b="0" i="0" u="none" strike="noStrike" cap="none">
                <a:solidFill>
                  <a:schemeClr val="dk1"/>
                </a:solidFill>
                <a:latin typeface="Arial"/>
                <a:ea typeface="Arial"/>
                <a:cs typeface="Arial"/>
                <a:sym typeface="Arial"/>
              </a:defRPr>
            </a:lvl9pPr>
          </a:lstStyle>
          <a:p>
            <a:endParaRPr/>
          </a:p>
        </p:txBody>
      </p:sp>
      <p:sp>
        <p:nvSpPr>
          <p:cNvPr id="18" name="Google Shape;18;p10"/>
          <p:cNvSpPr txBox="1">
            <a:spLocks noGrp="1"/>
          </p:cNvSpPr>
          <p:nvPr>
            <p:ph type="body" idx="1"/>
          </p:nvPr>
        </p:nvSpPr>
        <p:spPr>
          <a:xfrm>
            <a:off x="468313" y="1383512"/>
            <a:ext cx="8229600" cy="3078900"/>
          </a:xfrm>
          <a:prstGeom prst="rect">
            <a:avLst/>
          </a:prstGeom>
          <a:noFill/>
          <a:ln>
            <a:noFill/>
          </a:ln>
        </p:spPr>
        <p:txBody>
          <a:bodyPr spcFirstLastPara="1" wrap="square" lIns="68575" tIns="34275" rIns="68575" bIns="34275" anchor="t" anchorCtr="0">
            <a:noAutofit/>
          </a:bodyPr>
          <a:lstStyle>
            <a:lvl1pPr marL="457200" marR="0" lvl="0" indent="-342900" algn="l" rtl="0">
              <a:lnSpc>
                <a:spcPct val="100000"/>
              </a:lnSpc>
              <a:spcBef>
                <a:spcPts val="500"/>
              </a:spcBef>
              <a:spcAft>
                <a:spcPts val="0"/>
              </a:spcAft>
              <a:buClr>
                <a:schemeClr val="lt2"/>
              </a:buClr>
              <a:buSzPts val="1800"/>
              <a:buFont typeface="Noto Sans"/>
              <a:buChar char="■"/>
              <a:defRPr sz="2400" b="0" i="0" u="none" strike="noStrike" cap="none">
                <a:solidFill>
                  <a:schemeClr val="dk1"/>
                </a:solidFill>
                <a:latin typeface="Arial"/>
                <a:ea typeface="Arial"/>
                <a:cs typeface="Arial"/>
                <a:sym typeface="Arial"/>
              </a:defRPr>
            </a:lvl1pPr>
            <a:lvl2pPr marL="914400" marR="0" lvl="1" indent="-336550" algn="l" rtl="0">
              <a:lnSpc>
                <a:spcPct val="100000"/>
              </a:lnSpc>
              <a:spcBef>
                <a:spcPts val="400"/>
              </a:spcBef>
              <a:spcAft>
                <a:spcPts val="0"/>
              </a:spcAft>
              <a:buClr>
                <a:schemeClr val="accent2"/>
              </a:buClr>
              <a:buSzPts val="1700"/>
              <a:buFont typeface="Noto Sans"/>
              <a:buChar char="◻"/>
              <a:defRPr sz="2100" b="0" i="0" u="none" strike="noStrike" cap="none">
                <a:solidFill>
                  <a:schemeClr val="dk1"/>
                </a:solidFill>
                <a:latin typeface="Arial"/>
                <a:ea typeface="Arial"/>
                <a:cs typeface="Arial"/>
                <a:sym typeface="Arial"/>
              </a:defRPr>
            </a:lvl2pPr>
            <a:lvl3pPr marL="1371600" marR="0" lvl="2" indent="-304800" algn="l" rtl="0">
              <a:lnSpc>
                <a:spcPct val="100000"/>
              </a:lnSpc>
              <a:spcBef>
                <a:spcPts val="400"/>
              </a:spcBef>
              <a:spcAft>
                <a:spcPts val="0"/>
              </a:spcAft>
              <a:buClr>
                <a:schemeClr val="lt2"/>
              </a:buClr>
              <a:buSzPts val="1200"/>
              <a:buFont typeface="Noto Sans"/>
              <a:buChar char="■"/>
              <a:defRPr sz="1800" b="0" i="0" u="none" strike="noStrike" cap="none">
                <a:solidFill>
                  <a:schemeClr val="dk1"/>
                </a:solidFill>
                <a:latin typeface="Arial"/>
                <a:ea typeface="Arial"/>
                <a:cs typeface="Arial"/>
                <a:sym typeface="Arial"/>
              </a:defRPr>
            </a:lvl3pPr>
            <a:lvl4pPr marL="1828800" marR="0" lvl="3" indent="-298450" algn="l" rtl="0">
              <a:lnSpc>
                <a:spcPct val="100000"/>
              </a:lnSpc>
              <a:spcBef>
                <a:spcPts val="300"/>
              </a:spcBef>
              <a:spcAft>
                <a:spcPts val="0"/>
              </a:spcAft>
              <a:buClr>
                <a:schemeClr val="accent2"/>
              </a:buClr>
              <a:buSzPts val="1100"/>
              <a:buFont typeface="Noto Sans"/>
              <a:buChar char="◻"/>
              <a:defRPr sz="1500" b="0" i="0" u="none" strike="noStrike" cap="none">
                <a:solidFill>
                  <a:schemeClr val="dk1"/>
                </a:solidFill>
                <a:latin typeface="Arial"/>
                <a:ea typeface="Arial"/>
                <a:cs typeface="Arial"/>
                <a:sym typeface="Arial"/>
              </a:defRPr>
            </a:lvl4pPr>
            <a:lvl5pPr marL="2286000" marR="0" lvl="4" indent="-323850" algn="l" rtl="0">
              <a:lnSpc>
                <a:spcPct val="100000"/>
              </a:lnSpc>
              <a:spcBef>
                <a:spcPts val="300"/>
              </a:spcBef>
              <a:spcAft>
                <a:spcPts val="0"/>
              </a:spcAft>
              <a:buClr>
                <a:schemeClr val="lt2"/>
              </a:buClr>
              <a:buSzPts val="1500"/>
              <a:buFont typeface="Noto Sans"/>
              <a:buChar char="▪"/>
              <a:defRPr sz="1500" b="0" i="0" u="none" strike="noStrike" cap="none">
                <a:solidFill>
                  <a:schemeClr val="dk1"/>
                </a:solidFill>
                <a:latin typeface="Arial"/>
                <a:ea typeface="Arial"/>
                <a:cs typeface="Arial"/>
                <a:sym typeface="Arial"/>
              </a:defRPr>
            </a:lvl5pPr>
            <a:lvl6pPr marL="2743200" marR="0" lvl="5" indent="-323850" algn="l" rtl="0">
              <a:lnSpc>
                <a:spcPct val="100000"/>
              </a:lnSpc>
              <a:spcBef>
                <a:spcPts val="300"/>
              </a:spcBef>
              <a:spcAft>
                <a:spcPts val="0"/>
              </a:spcAft>
              <a:buClr>
                <a:schemeClr val="lt2"/>
              </a:buClr>
              <a:buSzPts val="1500"/>
              <a:buFont typeface="Noto Sans"/>
              <a:buChar char="▪"/>
              <a:defRPr sz="1500" b="0" i="0" u="none" strike="noStrike" cap="none">
                <a:solidFill>
                  <a:schemeClr val="dk1"/>
                </a:solidFill>
                <a:latin typeface="Arial"/>
                <a:ea typeface="Arial"/>
                <a:cs typeface="Arial"/>
                <a:sym typeface="Arial"/>
              </a:defRPr>
            </a:lvl6pPr>
            <a:lvl7pPr marL="3200400" marR="0" lvl="6" indent="-323850" algn="l" rtl="0">
              <a:lnSpc>
                <a:spcPct val="100000"/>
              </a:lnSpc>
              <a:spcBef>
                <a:spcPts val="300"/>
              </a:spcBef>
              <a:spcAft>
                <a:spcPts val="0"/>
              </a:spcAft>
              <a:buClr>
                <a:schemeClr val="lt2"/>
              </a:buClr>
              <a:buSzPts val="1500"/>
              <a:buFont typeface="Noto Sans"/>
              <a:buChar char="▪"/>
              <a:defRPr sz="1500" b="0" i="0" u="none" strike="noStrike" cap="none">
                <a:solidFill>
                  <a:schemeClr val="dk1"/>
                </a:solidFill>
                <a:latin typeface="Arial"/>
                <a:ea typeface="Arial"/>
                <a:cs typeface="Arial"/>
                <a:sym typeface="Arial"/>
              </a:defRPr>
            </a:lvl7pPr>
            <a:lvl8pPr marL="3657600" marR="0" lvl="7" indent="-323850" algn="l" rtl="0">
              <a:lnSpc>
                <a:spcPct val="100000"/>
              </a:lnSpc>
              <a:spcBef>
                <a:spcPts val="300"/>
              </a:spcBef>
              <a:spcAft>
                <a:spcPts val="0"/>
              </a:spcAft>
              <a:buClr>
                <a:schemeClr val="lt2"/>
              </a:buClr>
              <a:buSzPts val="1500"/>
              <a:buFont typeface="Noto Sans"/>
              <a:buChar char="▪"/>
              <a:defRPr sz="1500" b="0" i="0" u="none" strike="noStrike" cap="none">
                <a:solidFill>
                  <a:schemeClr val="dk1"/>
                </a:solidFill>
                <a:latin typeface="Arial"/>
                <a:ea typeface="Arial"/>
                <a:cs typeface="Arial"/>
                <a:sym typeface="Arial"/>
              </a:defRPr>
            </a:lvl8pPr>
            <a:lvl9pPr marL="4114800" marR="0" lvl="8" indent="-323850" algn="l" rtl="0">
              <a:lnSpc>
                <a:spcPct val="100000"/>
              </a:lnSpc>
              <a:spcBef>
                <a:spcPts val="300"/>
              </a:spcBef>
              <a:spcAft>
                <a:spcPts val="0"/>
              </a:spcAft>
              <a:buClr>
                <a:schemeClr val="lt2"/>
              </a:buClr>
              <a:buSzPts val="1500"/>
              <a:buFont typeface="Noto Sans"/>
              <a:buChar char="▪"/>
              <a:defRPr sz="1500" b="0" i="0" u="none" strike="noStrike" cap="none">
                <a:solidFill>
                  <a:schemeClr val="dk1"/>
                </a:solidFill>
                <a:latin typeface="Arial"/>
                <a:ea typeface="Arial"/>
                <a:cs typeface="Arial"/>
                <a:sym typeface="Arial"/>
              </a:defRPr>
            </a:lvl9pPr>
          </a:lstStyle>
          <a:p>
            <a:endParaRPr/>
          </a:p>
        </p:txBody>
      </p:sp>
      <p:sp>
        <p:nvSpPr>
          <p:cNvPr id="19" name="Google Shape;19;p10"/>
          <p:cNvSpPr txBox="1">
            <a:spLocks noGrp="1"/>
          </p:cNvSpPr>
          <p:nvPr>
            <p:ph type="dt" idx="10"/>
          </p:nvPr>
        </p:nvSpPr>
        <p:spPr>
          <a:xfrm>
            <a:off x="468313" y="4677966"/>
            <a:ext cx="2133600" cy="357300"/>
          </a:xfrm>
          <a:prstGeom prst="rect">
            <a:avLst/>
          </a:prstGeom>
          <a:noFill/>
          <a:ln>
            <a:noFill/>
          </a:ln>
        </p:spPr>
        <p:txBody>
          <a:bodyPr spcFirstLastPara="1" wrap="square" lIns="68575" tIns="34275" rIns="68575" bIns="34275" anchor="b" anchorCtr="0">
            <a:noAutofit/>
          </a:bodyPr>
          <a:lstStyle>
            <a:lvl1pPr marR="0" lvl="0" algn="l" rtl="0">
              <a:lnSpc>
                <a:spcPct val="100000"/>
              </a:lnSpc>
              <a:spcBef>
                <a:spcPts val="0"/>
              </a:spcBef>
              <a:spcAft>
                <a:spcPts val="0"/>
              </a:spcAft>
              <a:buClr>
                <a:schemeClr val="dk1"/>
              </a:buClr>
              <a:buSzPts val="11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pic>
        <p:nvPicPr>
          <p:cNvPr id="20" name="Google Shape;20;p10"/>
          <p:cNvPicPr preferRelativeResize="0"/>
          <p:nvPr/>
        </p:nvPicPr>
        <p:blipFill rotWithShape="1">
          <a:blip r:embed="rId11">
            <a:alphaModFix/>
          </a:blip>
          <a:srcRect/>
          <a:stretch/>
        </p:blipFill>
        <p:spPr>
          <a:xfrm>
            <a:off x="7812360" y="4538967"/>
            <a:ext cx="1080120" cy="50491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s://upload.wikimedia.org/wikipedia/commons/thumb/d/d9/Edsger_Wybe_Dijkstra.jpg/220px-Edsger_Wybe_Dijkstra.jp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2971800" y="1371600"/>
            <a:ext cx="6019800" cy="16572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Clr>
                <a:srgbClr val="000000"/>
              </a:buClr>
              <a:buSzPts val="1100"/>
              <a:buFont typeface="Arial"/>
              <a:buNone/>
            </a:pPr>
            <a:r>
              <a:rPr lang="en-US" sz="3000" dirty="0"/>
              <a:t>Quantum Entanglement with</a:t>
            </a:r>
            <a:br>
              <a:rPr lang="en-US" sz="3000" dirty="0"/>
            </a:br>
            <a:r>
              <a:rPr lang="en-US" sz="3000" dirty="0"/>
              <a:t>Self-stabilizing Token Ring for Fault-tolerant Distributed Quantum Computing System</a:t>
            </a:r>
            <a:endParaRPr sz="3000" dirty="0"/>
          </a:p>
        </p:txBody>
      </p:sp>
      <p:sp>
        <p:nvSpPr>
          <p:cNvPr id="89" name="Google Shape;89;p1"/>
          <p:cNvSpPr txBox="1"/>
          <p:nvPr/>
        </p:nvSpPr>
        <p:spPr>
          <a:xfrm>
            <a:off x="1987050" y="4042875"/>
            <a:ext cx="5169900" cy="708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國立中央大學 資工系</a:t>
            </a:r>
            <a:endParaRPr sz="2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江振瑞</a:t>
            </a:r>
            <a:endParaRPr sz="2000" b="0" i="0" u="none" strike="noStrike" cap="none">
              <a:solidFill>
                <a:srgbClr val="000000"/>
              </a:solidFill>
              <a:latin typeface="Arial"/>
              <a:ea typeface="Arial"/>
              <a:cs typeface="Arial"/>
              <a:sym typeface="Arial"/>
            </a:endParaRPr>
          </a:p>
        </p:txBody>
      </p:sp>
      <p:pic>
        <p:nvPicPr>
          <p:cNvPr id="90" name="Google Shape;90;p1"/>
          <p:cNvPicPr preferRelativeResize="0"/>
          <p:nvPr/>
        </p:nvPicPr>
        <p:blipFill rotWithShape="1">
          <a:blip r:embed="rId3">
            <a:alphaModFix/>
          </a:blip>
          <a:srcRect/>
          <a:stretch/>
        </p:blipFill>
        <p:spPr>
          <a:xfrm>
            <a:off x="6975550" y="3746775"/>
            <a:ext cx="2016050" cy="1300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1a8481dc845_3_14"/>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Distributed Quantum Computing System</a:t>
            </a:r>
            <a:endParaRPr/>
          </a:p>
        </p:txBody>
      </p:sp>
      <p:sp>
        <p:nvSpPr>
          <p:cNvPr id="169" name="Google Shape;169;g1a8481dc845_3_14"/>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10</a:t>
            </a:fld>
            <a:endParaRPr/>
          </a:p>
        </p:txBody>
      </p:sp>
      <p:sp>
        <p:nvSpPr>
          <p:cNvPr id="170" name="Google Shape;170;g1a8481dc845_3_14"/>
          <p:cNvSpPr txBox="1"/>
          <p:nvPr/>
        </p:nvSpPr>
        <p:spPr>
          <a:xfrm>
            <a:off x="468313" y="1383512"/>
            <a:ext cx="8229600" cy="3078900"/>
          </a:xfrm>
          <a:prstGeom prst="rect">
            <a:avLst/>
          </a:prstGeom>
          <a:noFill/>
          <a:ln>
            <a:noFill/>
          </a:ln>
        </p:spPr>
        <p:txBody>
          <a:bodyPr spcFirstLastPara="1" wrap="square" lIns="68575" tIns="34275" rIns="68575" bIns="34275" anchor="t" anchorCtr="0">
            <a:noAutofit/>
          </a:bodyPr>
          <a:lstStyle/>
          <a:p>
            <a:pPr marL="457200" lvl="0" indent="-330200" algn="l" rtl="0">
              <a:lnSpc>
                <a:spcPct val="115000"/>
              </a:lnSpc>
              <a:spcBef>
                <a:spcPts val="500"/>
              </a:spcBef>
              <a:spcAft>
                <a:spcPts val="0"/>
              </a:spcAft>
              <a:buClr>
                <a:srgbClr val="00007D"/>
              </a:buClr>
              <a:buSzPts val="1600"/>
              <a:buFont typeface="Noto Sans"/>
              <a:buChar char="■"/>
            </a:pPr>
            <a:r>
              <a:rPr lang="en-US" sz="1600"/>
              <a:t>Today's quantum processors can operate on many qubits simultaneously, and their computing power grows exponentially with the number of qubits. However, </a:t>
            </a:r>
            <a:r>
              <a:rPr lang="en-US" sz="1600">
                <a:solidFill>
                  <a:srgbClr val="FF0000"/>
                </a:solidFill>
              </a:rPr>
              <a:t>increasing the number of qubits on a single quantum processor is extremely challenging</a:t>
            </a:r>
            <a:r>
              <a:rPr lang="en-US" sz="1600"/>
              <a:t>. </a:t>
            </a:r>
            <a:endParaRPr sz="1600">
              <a:solidFill>
                <a:srgbClr val="000000"/>
              </a:solidFill>
            </a:endParaRPr>
          </a:p>
          <a:p>
            <a:pPr marL="457200" lvl="0" indent="-330200" algn="l" rtl="0">
              <a:lnSpc>
                <a:spcPct val="115000"/>
              </a:lnSpc>
              <a:spcBef>
                <a:spcPts val="500"/>
              </a:spcBef>
              <a:spcAft>
                <a:spcPts val="0"/>
              </a:spcAft>
              <a:buClr>
                <a:srgbClr val="00007D"/>
              </a:buClr>
              <a:buSzPts val="1600"/>
              <a:buFont typeface="Noto Sans"/>
              <a:buChar char="■"/>
            </a:pPr>
            <a:r>
              <a:rPr lang="en-US" sz="1600"/>
              <a:t>Combining two isolated quantum processors just increases the computing power by a factor of 2. However, clustering (or interconnecting) two quantum processors through quantum entanglement can </a:t>
            </a:r>
            <a:r>
              <a:rPr lang="en-US" sz="1600">
                <a:solidFill>
                  <a:srgbClr val="FF0000"/>
                </a:solidFill>
              </a:rPr>
              <a:t>keep the computing power to increase exponentially</a:t>
            </a:r>
            <a:r>
              <a:rPr lang="en-US" sz="1600"/>
              <a:t> with the number of interconnected qubits.</a:t>
            </a:r>
            <a:endParaRPr sz="1600">
              <a:solidFill>
                <a:srgbClr val="000000"/>
              </a:solidFill>
            </a:endParaRPr>
          </a:p>
          <a:p>
            <a:pPr marL="457200" lvl="0" indent="-228600" algn="l" rtl="0">
              <a:lnSpc>
                <a:spcPct val="115000"/>
              </a:lnSpc>
              <a:spcBef>
                <a:spcPts val="500"/>
              </a:spcBef>
              <a:spcAft>
                <a:spcPts val="0"/>
              </a:spcAft>
              <a:buNone/>
            </a:pPr>
            <a:endParaRPr sz="2400">
              <a:solidFill>
                <a:srgbClr val="000000"/>
              </a:solidFill>
            </a:endParaRPr>
          </a:p>
          <a:p>
            <a:pPr marL="457200" lvl="0" indent="-228600" algn="l" rtl="0">
              <a:lnSpc>
                <a:spcPct val="115000"/>
              </a:lnSpc>
              <a:spcBef>
                <a:spcPts val="500"/>
              </a:spcBef>
              <a:spcAft>
                <a:spcPts val="0"/>
              </a:spcAft>
              <a:buNone/>
            </a:pPr>
            <a:endParaRPr sz="2400">
              <a:solidFill>
                <a:srgbClr val="000000"/>
              </a:solidFill>
            </a:endParaRPr>
          </a:p>
        </p:txBody>
      </p:sp>
      <p:pic>
        <p:nvPicPr>
          <p:cNvPr id="171" name="Google Shape;171;g1a8481dc845_3_14"/>
          <p:cNvPicPr preferRelativeResize="0"/>
          <p:nvPr/>
        </p:nvPicPr>
        <p:blipFill>
          <a:blip r:embed="rId3">
            <a:alphaModFix/>
          </a:blip>
          <a:stretch>
            <a:fillRect/>
          </a:stretch>
        </p:blipFill>
        <p:spPr>
          <a:xfrm>
            <a:off x="468325" y="3744125"/>
            <a:ext cx="4062800" cy="1399375"/>
          </a:xfrm>
          <a:prstGeom prst="rect">
            <a:avLst/>
          </a:prstGeom>
          <a:noFill/>
          <a:ln>
            <a:noFill/>
          </a:ln>
        </p:spPr>
      </p:pic>
      <p:sp>
        <p:nvSpPr>
          <p:cNvPr id="172" name="Google Shape;172;g1a8481dc845_3_14"/>
          <p:cNvSpPr txBox="1"/>
          <p:nvPr/>
        </p:nvSpPr>
        <p:spPr>
          <a:xfrm>
            <a:off x="4364575" y="3984425"/>
            <a:ext cx="38409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t>Source :https://medium.com/@stephen.diadamo/distributed-quantum-computing-1c5d38a34c50</a:t>
            </a:r>
            <a:endParaRPr sz="12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1a8481dc845_3_21"/>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Distributed Quantum Computing System</a:t>
            </a:r>
            <a:endParaRPr/>
          </a:p>
        </p:txBody>
      </p:sp>
      <p:sp>
        <p:nvSpPr>
          <p:cNvPr id="178" name="Google Shape;178;g1a8481dc845_3_21"/>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11</a:t>
            </a:fld>
            <a:endParaRPr/>
          </a:p>
        </p:txBody>
      </p:sp>
      <p:sp>
        <p:nvSpPr>
          <p:cNvPr id="179" name="Google Shape;179;g1a8481dc845_3_21"/>
          <p:cNvSpPr txBox="1"/>
          <p:nvPr/>
        </p:nvSpPr>
        <p:spPr>
          <a:xfrm>
            <a:off x="468313" y="1383512"/>
            <a:ext cx="8229600" cy="3078900"/>
          </a:xfrm>
          <a:prstGeom prst="rect">
            <a:avLst/>
          </a:prstGeom>
          <a:noFill/>
          <a:ln>
            <a:noFill/>
          </a:ln>
        </p:spPr>
        <p:txBody>
          <a:bodyPr spcFirstLastPara="1" wrap="square" lIns="68575" tIns="34275" rIns="68575" bIns="34275" anchor="t" anchorCtr="0">
            <a:noAutofit/>
          </a:bodyPr>
          <a:lstStyle/>
          <a:p>
            <a:pPr marL="457200" lvl="0" indent="-330200" algn="l" rtl="0">
              <a:lnSpc>
                <a:spcPct val="115000"/>
              </a:lnSpc>
              <a:spcBef>
                <a:spcPts val="500"/>
              </a:spcBef>
              <a:spcAft>
                <a:spcPts val="0"/>
              </a:spcAft>
              <a:buClr>
                <a:srgbClr val="00007D"/>
              </a:buClr>
              <a:buSzPts val="1600"/>
              <a:buFont typeface="Noto Sans"/>
              <a:buChar char="■"/>
            </a:pPr>
            <a:r>
              <a:rPr lang="en-US" sz="1600"/>
              <a:t>For example, a 10-qubit quantum processor can present and manipulate 2</a:t>
            </a:r>
            <a:r>
              <a:rPr lang="en-US" sz="1600" baseline="30000"/>
              <a:t>10</a:t>
            </a:r>
            <a:r>
              <a:rPr lang="en-US" sz="1600"/>
              <a:t> quantum states at a time due to the superposition property of quantum mechanics. Combining two isolated 10-qubit quantum processors can present and manipulate   2 x 2</a:t>
            </a:r>
            <a:r>
              <a:rPr lang="en-US" sz="1600" baseline="30000"/>
              <a:t>10</a:t>
            </a:r>
            <a:r>
              <a:rPr lang="en-US" sz="1600"/>
              <a:t> quantum states.</a:t>
            </a:r>
            <a:endParaRPr sz="1600">
              <a:solidFill>
                <a:srgbClr val="000000"/>
              </a:solidFill>
            </a:endParaRPr>
          </a:p>
          <a:p>
            <a:pPr marL="457200" lvl="0" indent="-330200" algn="l" rtl="0">
              <a:lnSpc>
                <a:spcPct val="115000"/>
              </a:lnSpc>
              <a:spcBef>
                <a:spcPts val="500"/>
              </a:spcBef>
              <a:spcAft>
                <a:spcPts val="0"/>
              </a:spcAft>
              <a:buClr>
                <a:srgbClr val="00007D"/>
              </a:buClr>
              <a:buSzPts val="1600"/>
              <a:buFont typeface="Noto Sans"/>
              <a:buChar char="■"/>
            </a:pPr>
            <a:r>
              <a:rPr lang="en-US" sz="1600"/>
              <a:t>However, clustering (or interconnecting) two 10-qubit quantum processors can then present and manipulate </a:t>
            </a:r>
            <a:r>
              <a:rPr lang="en-US" sz="1600">
                <a:solidFill>
                  <a:srgbClr val="FF0000"/>
                </a:solidFill>
              </a:rPr>
              <a:t>2</a:t>
            </a:r>
            <a:r>
              <a:rPr lang="en-US" sz="1600" baseline="30000">
                <a:solidFill>
                  <a:srgbClr val="FF0000"/>
                </a:solidFill>
              </a:rPr>
              <a:t>18</a:t>
            </a:r>
            <a:r>
              <a:rPr lang="en-US" sz="1600">
                <a:solidFill>
                  <a:srgbClr val="FF0000"/>
                </a:solidFill>
              </a:rPr>
              <a:t> states</a:t>
            </a:r>
            <a:r>
              <a:rPr lang="en-US" sz="1600"/>
              <a:t> at a time by </a:t>
            </a:r>
            <a:r>
              <a:rPr lang="en-US" sz="1600">
                <a:solidFill>
                  <a:srgbClr val="FF0000"/>
                </a:solidFill>
              </a:rPr>
              <a:t>using one qubit of each quantum processor to form quantum entanglement</a:t>
            </a:r>
            <a:r>
              <a:rPr lang="en-US" sz="1600"/>
              <a:t> for exchanging qubit states between the two processors.</a:t>
            </a:r>
            <a:endParaRPr sz="1600">
              <a:solidFill>
                <a:srgbClr val="000000"/>
              </a:solidFill>
            </a:endParaRPr>
          </a:p>
          <a:p>
            <a:pPr marL="457200" lvl="0" indent="-228600" algn="l" rtl="0">
              <a:lnSpc>
                <a:spcPct val="115000"/>
              </a:lnSpc>
              <a:spcBef>
                <a:spcPts val="500"/>
              </a:spcBef>
              <a:spcAft>
                <a:spcPts val="0"/>
              </a:spcAft>
              <a:buNone/>
            </a:pPr>
            <a:endParaRPr sz="2400">
              <a:solidFill>
                <a:srgbClr val="000000"/>
              </a:solidFill>
            </a:endParaRPr>
          </a:p>
          <a:p>
            <a:pPr marL="457200" lvl="0" indent="-228600" algn="l" rtl="0">
              <a:lnSpc>
                <a:spcPct val="115000"/>
              </a:lnSpc>
              <a:spcBef>
                <a:spcPts val="500"/>
              </a:spcBef>
              <a:spcAft>
                <a:spcPts val="0"/>
              </a:spcAft>
              <a:buNone/>
            </a:pPr>
            <a:endParaRPr sz="2400">
              <a:solidFill>
                <a:srgbClr val="000000"/>
              </a:solidFill>
            </a:endParaRPr>
          </a:p>
        </p:txBody>
      </p:sp>
      <p:pic>
        <p:nvPicPr>
          <p:cNvPr id="180" name="Google Shape;180;g1a8481dc845_3_21"/>
          <p:cNvPicPr preferRelativeResize="0"/>
          <p:nvPr/>
        </p:nvPicPr>
        <p:blipFill>
          <a:blip r:embed="rId3">
            <a:alphaModFix/>
          </a:blip>
          <a:stretch>
            <a:fillRect/>
          </a:stretch>
        </p:blipFill>
        <p:spPr>
          <a:xfrm>
            <a:off x="577475" y="3401900"/>
            <a:ext cx="3384425" cy="1741600"/>
          </a:xfrm>
          <a:prstGeom prst="rect">
            <a:avLst/>
          </a:prstGeom>
          <a:noFill/>
          <a:ln>
            <a:noFill/>
          </a:ln>
        </p:spPr>
      </p:pic>
      <p:sp>
        <p:nvSpPr>
          <p:cNvPr id="181" name="Google Shape;181;g1a8481dc845_3_21"/>
          <p:cNvSpPr txBox="1"/>
          <p:nvPr/>
        </p:nvSpPr>
        <p:spPr>
          <a:xfrm>
            <a:off x="3961900" y="4096800"/>
            <a:ext cx="41763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t>Source :  Cuomo, D., Caleffi, M., &amp; Cacciapuoti, A. S. (2020). Towards a distributed quantum computing ecosystem. IET Quantum Communication, 1(1), 3-8.</a:t>
            </a:r>
            <a:endParaRPr sz="1200"/>
          </a:p>
        </p:txBody>
      </p:sp>
      <p:sp>
        <p:nvSpPr>
          <p:cNvPr id="182" name="Google Shape;182;g1a8481dc845_3_21"/>
          <p:cNvSpPr txBox="1"/>
          <p:nvPr/>
        </p:nvSpPr>
        <p:spPr>
          <a:xfrm>
            <a:off x="3908175" y="3867700"/>
            <a:ext cx="4631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a:t> Distributed quantum computing system speed-up</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1a8481dc845_3_36"/>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Distributed Quantum Computing System</a:t>
            </a:r>
            <a:endParaRPr/>
          </a:p>
        </p:txBody>
      </p:sp>
      <p:sp>
        <p:nvSpPr>
          <p:cNvPr id="188" name="Google Shape;188;g1a8481dc845_3_36"/>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12</a:t>
            </a:fld>
            <a:endParaRPr/>
          </a:p>
        </p:txBody>
      </p:sp>
      <p:pic>
        <p:nvPicPr>
          <p:cNvPr id="189" name="Google Shape;189;g1a8481dc845_3_36"/>
          <p:cNvPicPr preferRelativeResize="0"/>
          <p:nvPr/>
        </p:nvPicPr>
        <p:blipFill>
          <a:blip r:embed="rId3">
            <a:alphaModFix/>
          </a:blip>
          <a:stretch>
            <a:fillRect/>
          </a:stretch>
        </p:blipFill>
        <p:spPr>
          <a:xfrm>
            <a:off x="1767250" y="3566425"/>
            <a:ext cx="2243000" cy="1577076"/>
          </a:xfrm>
          <a:prstGeom prst="rect">
            <a:avLst/>
          </a:prstGeom>
          <a:noFill/>
          <a:ln>
            <a:noFill/>
          </a:ln>
        </p:spPr>
      </p:pic>
      <p:sp>
        <p:nvSpPr>
          <p:cNvPr id="190" name="Google Shape;190;g1a8481dc845_3_36"/>
          <p:cNvSpPr txBox="1"/>
          <p:nvPr/>
        </p:nvSpPr>
        <p:spPr>
          <a:xfrm>
            <a:off x="468325" y="1307300"/>
            <a:ext cx="8279400" cy="3078900"/>
          </a:xfrm>
          <a:prstGeom prst="rect">
            <a:avLst/>
          </a:prstGeom>
          <a:noFill/>
          <a:ln>
            <a:noFill/>
          </a:ln>
        </p:spPr>
        <p:txBody>
          <a:bodyPr spcFirstLastPara="1" wrap="square" lIns="68575" tIns="34275" rIns="68575" bIns="34275" anchor="t" anchorCtr="0">
            <a:noAutofit/>
          </a:bodyPr>
          <a:lstStyle/>
          <a:p>
            <a:pPr marL="457200" lvl="0" indent="-330200" algn="l" rtl="0">
              <a:lnSpc>
                <a:spcPct val="115000"/>
              </a:lnSpc>
              <a:spcBef>
                <a:spcPts val="500"/>
              </a:spcBef>
              <a:spcAft>
                <a:spcPts val="0"/>
              </a:spcAft>
              <a:buClr>
                <a:srgbClr val="00007D"/>
              </a:buClr>
              <a:buSzPts val="1600"/>
              <a:buFont typeface="Noto Sans"/>
              <a:buChar char="■"/>
            </a:pPr>
            <a:r>
              <a:rPr lang="en-US" sz="1600"/>
              <a:t>It is a hot research topic to form a </a:t>
            </a:r>
            <a:r>
              <a:rPr lang="en-US" sz="1600">
                <a:solidFill>
                  <a:srgbClr val="FF0000"/>
                </a:solidFill>
              </a:rPr>
              <a:t>distributed quantum computing system (DQCS)</a:t>
            </a:r>
            <a:r>
              <a:rPr lang="en-US" sz="1600"/>
              <a:t> interconnecting quantum processors with quantum entanglement through quantum networks such as the quantum Internet. </a:t>
            </a:r>
            <a:endParaRPr sz="1600"/>
          </a:p>
          <a:p>
            <a:pPr marL="457200" lvl="0" indent="-330200" algn="l" rtl="0">
              <a:lnSpc>
                <a:spcPct val="115000"/>
              </a:lnSpc>
              <a:spcBef>
                <a:spcPts val="500"/>
              </a:spcBef>
              <a:spcAft>
                <a:spcPts val="0"/>
              </a:spcAft>
              <a:buClr>
                <a:srgbClr val="00007D"/>
              </a:buClr>
              <a:buSzPts val="1600"/>
              <a:buFont typeface="Noto Sans"/>
              <a:buChar char="■"/>
            </a:pPr>
            <a:r>
              <a:rPr lang="en-US" sz="1600"/>
              <a:t>To execute a quantum task on the DQCS requires a precise execution schedule. </a:t>
            </a:r>
            <a:r>
              <a:rPr lang="en-US" sz="1600">
                <a:solidFill>
                  <a:srgbClr val="FF0000"/>
                </a:solidFill>
              </a:rPr>
              <a:t>Moreover, when two quantum processors are too far away, the transmission of qubit states may go erroneously.</a:t>
            </a:r>
            <a:r>
              <a:rPr lang="en-US" sz="1600"/>
              <a:t> Therefore, the self-stabilizing algorithm that can </a:t>
            </a:r>
            <a:r>
              <a:rPr lang="en-US" sz="1600">
                <a:solidFill>
                  <a:srgbClr val="FF0000"/>
                </a:solidFill>
              </a:rPr>
              <a:t>tolerate transient faults</a:t>
            </a:r>
            <a:r>
              <a:rPr lang="en-US" sz="1600"/>
              <a:t> can be introduced into the DQCS for the sake of </a:t>
            </a:r>
            <a:r>
              <a:rPr lang="en-US" sz="1600">
                <a:solidFill>
                  <a:srgbClr val="FF0000"/>
                </a:solidFill>
              </a:rPr>
              <a:t>distributed autonomous control with the fault-tolerant property</a:t>
            </a:r>
            <a:r>
              <a:rPr lang="en-US" sz="1600"/>
              <a:t>.</a:t>
            </a:r>
            <a:endParaRPr sz="1600"/>
          </a:p>
          <a:p>
            <a:pPr marL="457200" lvl="0" indent="-228600" algn="l" rtl="0">
              <a:spcBef>
                <a:spcPts val="500"/>
              </a:spcBef>
              <a:spcAft>
                <a:spcPts val="0"/>
              </a:spcAft>
              <a:buNone/>
            </a:pPr>
            <a:endParaRPr sz="2400">
              <a:solidFill>
                <a:srgbClr val="000000"/>
              </a:solidFill>
            </a:endParaRPr>
          </a:p>
        </p:txBody>
      </p:sp>
      <p:sp>
        <p:nvSpPr>
          <p:cNvPr id="191" name="Google Shape;191;g1a8481dc845_3_36"/>
          <p:cNvSpPr txBox="1"/>
          <p:nvPr/>
        </p:nvSpPr>
        <p:spPr>
          <a:xfrm>
            <a:off x="4142750" y="4150450"/>
            <a:ext cx="35847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t>Source :</a:t>
            </a:r>
            <a:r>
              <a:rPr lang="en-US" sz="1200">
                <a:solidFill>
                  <a:srgbClr val="222222"/>
                </a:solidFill>
                <a:highlight>
                  <a:srgbClr val="FFFFFF"/>
                </a:highlight>
              </a:rPr>
              <a:t>Cuomo, D., Caleffi, M., &amp; Cacciapuoti, A. S. (2020). Towards a distributed quantum computing ecosystem. </a:t>
            </a:r>
            <a:r>
              <a:rPr lang="en-US" sz="1200" i="1">
                <a:solidFill>
                  <a:srgbClr val="222222"/>
                </a:solidFill>
                <a:highlight>
                  <a:srgbClr val="FFFFFF"/>
                </a:highlight>
              </a:rPr>
              <a:t>IET Quantum Communication</a:t>
            </a:r>
            <a:r>
              <a:rPr lang="en-US" sz="1200">
                <a:solidFill>
                  <a:srgbClr val="222222"/>
                </a:solidFill>
                <a:highlight>
                  <a:srgbClr val="FFFFFF"/>
                </a:highlight>
              </a:rPr>
              <a:t>, </a:t>
            </a:r>
            <a:r>
              <a:rPr lang="en-US" sz="1200" i="1">
                <a:solidFill>
                  <a:srgbClr val="222222"/>
                </a:solidFill>
                <a:highlight>
                  <a:srgbClr val="FFFFFF"/>
                </a:highlight>
              </a:rPr>
              <a:t>1</a:t>
            </a:r>
            <a:r>
              <a:rPr lang="en-US" sz="1200">
                <a:solidFill>
                  <a:srgbClr val="222222"/>
                </a:solidFill>
                <a:highlight>
                  <a:srgbClr val="FFFFFF"/>
                </a:highlight>
              </a:rPr>
              <a:t>(1), 3-8.</a:t>
            </a:r>
            <a:endParaRPr sz="1200"/>
          </a:p>
        </p:txBody>
      </p:sp>
      <p:sp>
        <p:nvSpPr>
          <p:cNvPr id="192" name="Google Shape;192;g1a8481dc845_3_36"/>
          <p:cNvSpPr txBox="1"/>
          <p:nvPr/>
        </p:nvSpPr>
        <p:spPr>
          <a:xfrm>
            <a:off x="4010250" y="3794900"/>
            <a:ext cx="4631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a:t> Distributed quantum computing system speed-up</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1a8481dc845_3_51"/>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13</a:t>
            </a:fld>
            <a:endParaRPr/>
          </a:p>
        </p:txBody>
      </p:sp>
      <p:pic>
        <p:nvPicPr>
          <p:cNvPr id="198" name="Google Shape;198;g1a8481dc845_3_51"/>
          <p:cNvPicPr preferRelativeResize="0"/>
          <p:nvPr/>
        </p:nvPicPr>
        <p:blipFill>
          <a:blip r:embed="rId3">
            <a:alphaModFix/>
          </a:blip>
          <a:stretch>
            <a:fillRect/>
          </a:stretch>
        </p:blipFill>
        <p:spPr>
          <a:xfrm>
            <a:off x="799275" y="229775"/>
            <a:ext cx="2083550" cy="2774925"/>
          </a:xfrm>
          <a:prstGeom prst="rect">
            <a:avLst/>
          </a:prstGeom>
          <a:noFill/>
          <a:ln>
            <a:noFill/>
          </a:ln>
        </p:spPr>
      </p:pic>
      <p:sp>
        <p:nvSpPr>
          <p:cNvPr id="199" name="Google Shape;199;g1a8481dc845_3_51"/>
          <p:cNvSpPr txBox="1"/>
          <p:nvPr/>
        </p:nvSpPr>
        <p:spPr>
          <a:xfrm>
            <a:off x="51800" y="3046650"/>
            <a:ext cx="4107300" cy="2225700"/>
          </a:xfrm>
          <a:prstGeom prst="rect">
            <a:avLst/>
          </a:prstGeom>
          <a:noFill/>
          <a:ln>
            <a:noFill/>
          </a:ln>
        </p:spPr>
        <p:txBody>
          <a:bodyPr spcFirstLastPara="1" wrap="square" lIns="91425" tIns="91425" rIns="91425" bIns="91425" anchor="t" anchorCtr="0">
            <a:spAutoFit/>
          </a:bodyPr>
          <a:lstStyle/>
          <a:p>
            <a:pPr marL="50800" lvl="0" indent="0" algn="just" rtl="0">
              <a:lnSpc>
                <a:spcPct val="115000"/>
              </a:lnSpc>
              <a:spcBef>
                <a:spcPts val="0"/>
              </a:spcBef>
              <a:spcAft>
                <a:spcPts val="0"/>
              </a:spcAft>
              <a:buNone/>
            </a:pPr>
            <a:r>
              <a:rPr lang="en-US" sz="1300" u="sng">
                <a:solidFill>
                  <a:schemeClr val="hlink"/>
                </a:solidFill>
                <a:hlinkClick r:id="rId4"/>
              </a:rPr>
              <a:t>Wiki</a:t>
            </a:r>
            <a:r>
              <a:rPr lang="en-US" sz="1300">
                <a:solidFill>
                  <a:schemeClr val="dk1"/>
                </a:solidFill>
              </a:rPr>
              <a:t>: Edsger Wybe Dijkstra (born May 11 ,1930) was a Dutch computer scientist, programmer, software engineer, systems scientist. He received the </a:t>
            </a:r>
            <a:r>
              <a:rPr lang="en-US" sz="1300">
                <a:solidFill>
                  <a:srgbClr val="FF0000"/>
                </a:solidFill>
              </a:rPr>
              <a:t>1972 Turing Award</a:t>
            </a:r>
            <a:r>
              <a:rPr lang="en-US" sz="1300">
                <a:solidFill>
                  <a:schemeClr val="dk1"/>
                </a:solidFill>
              </a:rPr>
              <a:t> for fundamental contributions to developing programming languages. Shortly before his death in 2002, he received </a:t>
            </a:r>
            <a:r>
              <a:rPr lang="en-US" sz="1300">
                <a:solidFill>
                  <a:srgbClr val="FF0000"/>
                </a:solidFill>
              </a:rPr>
              <a:t>the ACM PODC Influential Paper Award</a:t>
            </a:r>
            <a:r>
              <a:rPr lang="en-US" sz="1300">
                <a:solidFill>
                  <a:schemeClr val="dk1"/>
                </a:solidFill>
              </a:rPr>
              <a:t> in distributed computing for his work on </a:t>
            </a:r>
            <a:r>
              <a:rPr lang="en-US" sz="1300">
                <a:solidFill>
                  <a:srgbClr val="FF0000"/>
                </a:solidFill>
              </a:rPr>
              <a:t>self-stabilization of program computation.</a:t>
            </a:r>
            <a:r>
              <a:rPr lang="en-US" sz="1300">
                <a:solidFill>
                  <a:schemeClr val="dk1"/>
                </a:solidFill>
              </a:rPr>
              <a:t> </a:t>
            </a:r>
            <a:endParaRPr sz="1300">
              <a:solidFill>
                <a:schemeClr val="dk1"/>
              </a:solidFill>
            </a:endParaRPr>
          </a:p>
        </p:txBody>
      </p:sp>
      <p:sp>
        <p:nvSpPr>
          <p:cNvPr id="200" name="Google Shape;200;g1a8481dc845_3_51"/>
          <p:cNvSpPr txBox="1"/>
          <p:nvPr/>
        </p:nvSpPr>
        <p:spPr>
          <a:xfrm>
            <a:off x="3367225" y="273475"/>
            <a:ext cx="5521200" cy="2054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700"/>
              </a:spcBef>
              <a:spcAft>
                <a:spcPts val="0"/>
              </a:spcAft>
              <a:buNone/>
            </a:pPr>
            <a:r>
              <a:rPr lang="en-US" sz="1700">
                <a:solidFill>
                  <a:schemeClr val="dk1"/>
                </a:solidFill>
                <a:highlight>
                  <a:srgbClr val="FFFFFF"/>
                </a:highlight>
                <a:latin typeface="Georgia"/>
                <a:ea typeface="Georgia"/>
                <a:cs typeface="Georgia"/>
                <a:sym typeface="Georgia"/>
              </a:rPr>
              <a:t>Legacy</a:t>
            </a:r>
            <a:endParaRPr sz="1700">
              <a:solidFill>
                <a:schemeClr val="dk1"/>
              </a:solidFill>
              <a:highlight>
                <a:srgbClr val="FFFFFF"/>
              </a:highlight>
              <a:latin typeface="Georgia"/>
              <a:ea typeface="Georgia"/>
              <a:cs typeface="Georgia"/>
              <a:sym typeface="Georgia"/>
            </a:endParaRPr>
          </a:p>
          <a:p>
            <a:pPr marL="457200" lvl="0" indent="-311150" algn="l" rtl="0">
              <a:lnSpc>
                <a:spcPct val="115000"/>
              </a:lnSpc>
              <a:spcBef>
                <a:spcPts val="1700"/>
              </a:spcBef>
              <a:spcAft>
                <a:spcPts val="0"/>
              </a:spcAft>
              <a:buClr>
                <a:srgbClr val="00007D"/>
              </a:buClr>
              <a:buSzPts val="1300"/>
              <a:buFont typeface="Georgia"/>
              <a:buChar char="■"/>
            </a:pPr>
            <a:r>
              <a:rPr lang="en-US" sz="1300">
                <a:solidFill>
                  <a:schemeClr val="dk1"/>
                </a:solidFill>
                <a:highlight>
                  <a:srgbClr val="FFFFFF"/>
                </a:highlight>
                <a:latin typeface="Georgia"/>
                <a:ea typeface="Georgia"/>
                <a:cs typeface="Georgia"/>
                <a:sym typeface="Georgia"/>
              </a:rPr>
              <a:t>最短路徑演算法（Dijkstra's Shortest Path First Algorithm）</a:t>
            </a:r>
            <a:endParaRPr sz="1300">
              <a:solidFill>
                <a:schemeClr val="dk1"/>
              </a:solidFill>
              <a:highlight>
                <a:srgbClr val="FFFFFF"/>
              </a:highlight>
              <a:latin typeface="Georgia"/>
              <a:ea typeface="Georgia"/>
              <a:cs typeface="Georgia"/>
              <a:sym typeface="Georgia"/>
            </a:endParaRPr>
          </a:p>
          <a:p>
            <a:pPr marL="457200" lvl="0" indent="-311150" algn="l" rtl="0">
              <a:lnSpc>
                <a:spcPct val="115000"/>
              </a:lnSpc>
              <a:spcBef>
                <a:spcPts val="0"/>
              </a:spcBef>
              <a:spcAft>
                <a:spcPts val="0"/>
              </a:spcAft>
              <a:buClr>
                <a:srgbClr val="00007D"/>
              </a:buClr>
              <a:buSzPts val="1300"/>
              <a:buFont typeface="Georgia"/>
              <a:buChar char="■"/>
            </a:pPr>
            <a:r>
              <a:rPr lang="en-US" sz="1300">
                <a:solidFill>
                  <a:schemeClr val="dk1"/>
                </a:solidFill>
                <a:highlight>
                  <a:srgbClr val="FFFFFF"/>
                </a:highlight>
                <a:latin typeface="Georgia"/>
                <a:ea typeface="Georgia"/>
                <a:cs typeface="Georgia"/>
                <a:sym typeface="Georgia"/>
              </a:rPr>
              <a:t>解決作業系統中資源分配問題，提出銀行家演算法(</a:t>
            </a:r>
            <a:r>
              <a:rPr lang="en-US" sz="1300">
                <a:solidFill>
                  <a:srgbClr val="202122"/>
                </a:solidFill>
                <a:highlight>
                  <a:srgbClr val="FFFFFF"/>
                </a:highlight>
              </a:rPr>
              <a:t>Banker's Algorithm</a:t>
            </a:r>
            <a:r>
              <a:rPr lang="en-US" sz="1300">
                <a:solidFill>
                  <a:schemeClr val="dk1"/>
                </a:solidFill>
                <a:highlight>
                  <a:srgbClr val="FFFFFF"/>
                </a:highlight>
                <a:latin typeface="Georgia"/>
                <a:ea typeface="Georgia"/>
                <a:cs typeface="Georgia"/>
                <a:sym typeface="Georgia"/>
              </a:rPr>
              <a:t>)</a:t>
            </a:r>
            <a:endParaRPr sz="1300">
              <a:solidFill>
                <a:schemeClr val="dk1"/>
              </a:solidFill>
              <a:highlight>
                <a:srgbClr val="FFFFFF"/>
              </a:highlight>
              <a:latin typeface="Georgia"/>
              <a:ea typeface="Georgia"/>
              <a:cs typeface="Georgia"/>
              <a:sym typeface="Georgia"/>
            </a:endParaRPr>
          </a:p>
          <a:p>
            <a:pPr marL="457200" lvl="0" indent="-311150" algn="l" rtl="0">
              <a:lnSpc>
                <a:spcPct val="115000"/>
              </a:lnSpc>
              <a:spcBef>
                <a:spcPts val="0"/>
              </a:spcBef>
              <a:spcAft>
                <a:spcPts val="0"/>
              </a:spcAft>
              <a:buClr>
                <a:srgbClr val="00007D"/>
              </a:buClr>
              <a:buSzPts val="1300"/>
              <a:buFont typeface="Georgia"/>
              <a:buChar char="■"/>
            </a:pPr>
            <a:r>
              <a:rPr lang="en-US" sz="1300">
                <a:solidFill>
                  <a:schemeClr val="dk1"/>
                </a:solidFill>
                <a:highlight>
                  <a:srgbClr val="FFFFFF"/>
                </a:highlight>
                <a:latin typeface="Georgia"/>
                <a:ea typeface="Georgia"/>
                <a:cs typeface="Georgia"/>
                <a:sym typeface="Georgia"/>
              </a:rPr>
              <a:t>解決了有趣的「哲學家就餐問題」(</a:t>
            </a:r>
            <a:r>
              <a:rPr lang="en-US" sz="1300">
                <a:solidFill>
                  <a:srgbClr val="202122"/>
                </a:solidFill>
                <a:highlight>
                  <a:srgbClr val="FFFFFF"/>
                </a:highlight>
              </a:rPr>
              <a:t>Dining philosophers problem)</a:t>
            </a:r>
            <a:endParaRPr sz="1300">
              <a:solidFill>
                <a:srgbClr val="202122"/>
              </a:solidFill>
              <a:highlight>
                <a:srgbClr val="FFFFFF"/>
              </a:highlight>
            </a:endParaRPr>
          </a:p>
          <a:p>
            <a:pPr marL="457200" lvl="0" indent="-311150" algn="l" rtl="0">
              <a:lnSpc>
                <a:spcPct val="115000"/>
              </a:lnSpc>
              <a:spcBef>
                <a:spcPts val="0"/>
              </a:spcBef>
              <a:spcAft>
                <a:spcPts val="0"/>
              </a:spcAft>
              <a:buClr>
                <a:srgbClr val="00007D"/>
              </a:buClr>
              <a:buSzPts val="1300"/>
              <a:buChar char="■"/>
            </a:pPr>
            <a:r>
              <a:rPr lang="en-US" sz="1300">
                <a:solidFill>
                  <a:srgbClr val="202122"/>
                </a:solidFill>
                <a:highlight>
                  <a:srgbClr val="FFFFFF"/>
                </a:highlight>
              </a:rPr>
              <a:t>在分散式計算領域提出概念——自我穩定 (self-stabilization)</a:t>
            </a:r>
            <a:endParaRPr sz="1300">
              <a:solidFill>
                <a:srgbClr val="202122"/>
              </a:solidFill>
              <a:highlight>
                <a:srgbClr val="FFFFFF"/>
              </a:highlight>
            </a:endParaRPr>
          </a:p>
          <a:p>
            <a:pPr marL="457200" lvl="0" indent="-311150" algn="l" rtl="0">
              <a:lnSpc>
                <a:spcPct val="115000"/>
              </a:lnSpc>
              <a:spcBef>
                <a:spcPts val="0"/>
              </a:spcBef>
              <a:spcAft>
                <a:spcPts val="0"/>
              </a:spcAft>
              <a:buClr>
                <a:srgbClr val="00007D"/>
              </a:buClr>
              <a:buSzPts val="1300"/>
              <a:buChar char="■"/>
            </a:pPr>
            <a:r>
              <a:rPr lang="en-US" sz="1300">
                <a:solidFill>
                  <a:srgbClr val="202122"/>
                </a:solidFill>
                <a:highlight>
                  <a:srgbClr val="FFFFFF"/>
                </a:highlight>
              </a:rPr>
              <a:t>發明作業系統中用於協調多個處理器和程序的號誌 (semaphore) </a:t>
            </a:r>
            <a:endParaRPr sz="1300">
              <a:solidFill>
                <a:srgbClr val="202122"/>
              </a:solidFill>
              <a:highlight>
                <a:srgbClr val="FFFFFF"/>
              </a:highlight>
            </a:endParaRPr>
          </a:p>
        </p:txBody>
      </p:sp>
      <p:pic>
        <p:nvPicPr>
          <p:cNvPr id="201" name="Google Shape;201;g1a8481dc845_3_51"/>
          <p:cNvPicPr preferRelativeResize="0"/>
          <p:nvPr/>
        </p:nvPicPr>
        <p:blipFill>
          <a:blip r:embed="rId5">
            <a:alphaModFix/>
          </a:blip>
          <a:stretch>
            <a:fillRect/>
          </a:stretch>
        </p:blipFill>
        <p:spPr>
          <a:xfrm>
            <a:off x="4187825" y="2426019"/>
            <a:ext cx="4700600" cy="261143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1a8481dc845_2_76"/>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Self-stabilizing system</a:t>
            </a:r>
            <a:endParaRPr/>
          </a:p>
        </p:txBody>
      </p:sp>
      <p:sp>
        <p:nvSpPr>
          <p:cNvPr id="207" name="Google Shape;207;g1a8481dc845_2_76"/>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14</a:t>
            </a:fld>
            <a:endParaRPr/>
          </a:p>
        </p:txBody>
      </p:sp>
      <p:sp>
        <p:nvSpPr>
          <p:cNvPr id="208" name="Google Shape;208;g1a8481dc845_2_76"/>
          <p:cNvSpPr txBox="1"/>
          <p:nvPr/>
        </p:nvSpPr>
        <p:spPr>
          <a:xfrm>
            <a:off x="457200" y="1141500"/>
            <a:ext cx="8433000" cy="3829500"/>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rgbClr val="00007D"/>
              </a:buClr>
              <a:buSzPts val="1600"/>
              <a:buChar char="■"/>
            </a:pPr>
            <a:r>
              <a:rPr lang="en-US" sz="1600"/>
              <a:t>In 1974, Dijkstra introduced the concept of self-stabilization for traditional </a:t>
            </a:r>
            <a:r>
              <a:rPr lang="en-US" sz="1600">
                <a:solidFill>
                  <a:srgbClr val="FF0000"/>
                </a:solidFill>
              </a:rPr>
              <a:t>distributed computing systems (DCSs)</a:t>
            </a:r>
            <a:r>
              <a:rPr lang="en-US" sz="1600"/>
              <a:t>.</a:t>
            </a:r>
            <a:endParaRPr sz="1600"/>
          </a:p>
          <a:p>
            <a:pPr marL="457200" lvl="0" indent="-330200" algn="l" rtl="0">
              <a:lnSpc>
                <a:spcPct val="115000"/>
              </a:lnSpc>
              <a:spcBef>
                <a:spcPts val="0"/>
              </a:spcBef>
              <a:spcAft>
                <a:spcPts val="0"/>
              </a:spcAft>
              <a:buClr>
                <a:srgbClr val="00007D"/>
              </a:buClr>
              <a:buSzPts val="1600"/>
              <a:buChar char="■"/>
            </a:pPr>
            <a:r>
              <a:rPr lang="en-US" sz="1600"/>
              <a:t>A self-stabilizing algorithm can realize a self-stabilizing system. A system is said to be self-stabilizing if it satisfies the following two properties: </a:t>
            </a:r>
            <a:endParaRPr sz="1600"/>
          </a:p>
          <a:p>
            <a:pPr marL="914400" lvl="1" indent="-330200" algn="l" rtl="0">
              <a:lnSpc>
                <a:spcPct val="115000"/>
              </a:lnSpc>
              <a:spcBef>
                <a:spcPts val="0"/>
              </a:spcBef>
              <a:spcAft>
                <a:spcPts val="0"/>
              </a:spcAft>
              <a:buSzPts val="1600"/>
              <a:buChar char="□"/>
            </a:pPr>
            <a:r>
              <a:rPr lang="en-US" sz="1600">
                <a:solidFill>
                  <a:srgbClr val="FF0000"/>
                </a:solidFill>
              </a:rPr>
              <a:t>Convergence</a:t>
            </a:r>
            <a:r>
              <a:rPr lang="en-US" sz="1600"/>
              <a:t>: Starting from any initial state, the system can converge to a legitimate state in finite time. </a:t>
            </a:r>
            <a:endParaRPr sz="1600"/>
          </a:p>
          <a:p>
            <a:pPr marL="914400" lvl="1" indent="-330200" algn="l" rtl="0">
              <a:lnSpc>
                <a:spcPct val="115000"/>
              </a:lnSpc>
              <a:spcBef>
                <a:spcPts val="0"/>
              </a:spcBef>
              <a:spcAft>
                <a:spcPts val="0"/>
              </a:spcAft>
              <a:buSzPts val="1600"/>
              <a:buChar char="□"/>
            </a:pPr>
            <a:r>
              <a:rPr lang="en-US" sz="1600">
                <a:solidFill>
                  <a:srgbClr val="FF0000"/>
                </a:solidFill>
              </a:rPr>
              <a:t>Closure</a:t>
            </a:r>
            <a:r>
              <a:rPr lang="en-US" sz="1600"/>
              <a:t>: When the system is in one of the legitimate states, it remains so henceforth. That is, a self-stabilizing DCS guarantees to converge to a legitimate state in finite time no matter what the initial state is.</a:t>
            </a:r>
            <a:endParaRPr sz="1600"/>
          </a:p>
          <a:p>
            <a:pPr marL="457200" lvl="0" indent="-330200" algn="l" rtl="0">
              <a:lnSpc>
                <a:spcPct val="115000"/>
              </a:lnSpc>
              <a:spcBef>
                <a:spcPts val="0"/>
              </a:spcBef>
              <a:spcAft>
                <a:spcPts val="0"/>
              </a:spcAft>
              <a:buClr>
                <a:srgbClr val="00007D"/>
              </a:buClr>
              <a:buSzPts val="1600"/>
              <a:buChar char="■"/>
            </a:pPr>
            <a:r>
              <a:rPr lang="en-US" sz="1600">
                <a:solidFill>
                  <a:schemeClr val="dk1"/>
                </a:solidFill>
              </a:rPr>
              <a:t>It can be used to enable a </a:t>
            </a:r>
            <a:r>
              <a:rPr lang="en-US" sz="1600">
                <a:solidFill>
                  <a:srgbClr val="FF0000"/>
                </a:solidFill>
              </a:rPr>
              <a:t>distributed computing system (DCS) </a:t>
            </a:r>
            <a:r>
              <a:rPr lang="en-US" sz="1600">
                <a:solidFill>
                  <a:schemeClr val="dk1"/>
                </a:solidFill>
              </a:rPr>
              <a:t>consisting of interconnected state machines to tolerate transient faults, that is, occasional machine state readout errors.</a:t>
            </a:r>
            <a:endParaRPr sz="1600"/>
          </a:p>
          <a:p>
            <a:pPr marL="0" lvl="0" indent="0" algn="l" rtl="0">
              <a:lnSpc>
                <a:spcPct val="115000"/>
              </a:lnSpc>
              <a:spcBef>
                <a:spcPts val="0"/>
              </a:spcBef>
              <a:spcAft>
                <a:spcPts val="0"/>
              </a:spcAft>
              <a:buNone/>
            </a:pPr>
            <a:endParaRPr sz="1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1a8481dc845_2_119"/>
          <p:cNvSpPr/>
          <p:nvPr/>
        </p:nvSpPr>
        <p:spPr>
          <a:xfrm>
            <a:off x="1127400" y="1371600"/>
            <a:ext cx="6889200" cy="2851200"/>
          </a:xfrm>
          <a:prstGeom prst="ellipse">
            <a:avLst/>
          </a:prstGeom>
          <a:solidFill>
            <a:srgbClr val="62E66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g1a8481dc845_2_119"/>
          <p:cNvSpPr/>
          <p:nvPr/>
        </p:nvSpPr>
        <p:spPr>
          <a:xfrm>
            <a:off x="4329750" y="1943050"/>
            <a:ext cx="3117300" cy="1611300"/>
          </a:xfrm>
          <a:prstGeom prst="ellipse">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g1a8481dc845_2_119"/>
          <p:cNvSpPr txBox="1"/>
          <p:nvPr/>
        </p:nvSpPr>
        <p:spPr>
          <a:xfrm>
            <a:off x="2081550" y="2025675"/>
            <a:ext cx="2283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Illegitimate States</a:t>
            </a:r>
            <a:endParaRPr sz="1600"/>
          </a:p>
        </p:txBody>
      </p:sp>
      <p:sp>
        <p:nvSpPr>
          <p:cNvPr id="216" name="Google Shape;216;g1a8481dc845_2_119"/>
          <p:cNvSpPr txBox="1"/>
          <p:nvPr/>
        </p:nvSpPr>
        <p:spPr>
          <a:xfrm>
            <a:off x="5028600" y="2025675"/>
            <a:ext cx="1719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legitimate States</a:t>
            </a:r>
            <a:endParaRPr sz="1600"/>
          </a:p>
        </p:txBody>
      </p:sp>
      <p:sp>
        <p:nvSpPr>
          <p:cNvPr id="217" name="Google Shape;217;g1a8481dc845_2_119"/>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Self-stabilizing system - Convergence</a:t>
            </a:r>
            <a:endParaRPr/>
          </a:p>
        </p:txBody>
      </p:sp>
      <p:sp>
        <p:nvSpPr>
          <p:cNvPr id="218" name="Google Shape;218;g1a8481dc845_2_119"/>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15</a:t>
            </a:fld>
            <a:endParaRPr/>
          </a:p>
        </p:txBody>
      </p:sp>
      <p:sp>
        <p:nvSpPr>
          <p:cNvPr id="219" name="Google Shape;219;g1a8481dc845_2_119"/>
          <p:cNvSpPr txBox="1"/>
          <p:nvPr/>
        </p:nvSpPr>
        <p:spPr>
          <a:xfrm>
            <a:off x="3505200" y="4382100"/>
            <a:ext cx="2133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States of the System</a:t>
            </a:r>
            <a:endParaRPr sz="1600"/>
          </a:p>
        </p:txBody>
      </p:sp>
      <p:sp>
        <p:nvSpPr>
          <p:cNvPr id="220" name="Google Shape;220;g1a8481dc845_2_119"/>
          <p:cNvSpPr/>
          <p:nvPr/>
        </p:nvSpPr>
        <p:spPr>
          <a:xfrm>
            <a:off x="2054725" y="3034913"/>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g1a8481dc845_2_119"/>
          <p:cNvSpPr/>
          <p:nvPr/>
        </p:nvSpPr>
        <p:spPr>
          <a:xfrm>
            <a:off x="2898325" y="32370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g1a8481dc845_2_119"/>
          <p:cNvSpPr/>
          <p:nvPr/>
        </p:nvSpPr>
        <p:spPr>
          <a:xfrm>
            <a:off x="4261950" y="3034913"/>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g1a8481dc845_2_119"/>
          <p:cNvSpPr/>
          <p:nvPr/>
        </p:nvSpPr>
        <p:spPr>
          <a:xfrm>
            <a:off x="5276250" y="2914013"/>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g1a8481dc845_2_119"/>
          <p:cNvSpPr/>
          <p:nvPr/>
        </p:nvSpPr>
        <p:spPr>
          <a:xfrm>
            <a:off x="5397150" y="3297563"/>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g1a8481dc845_2_119"/>
          <p:cNvSpPr/>
          <p:nvPr/>
        </p:nvSpPr>
        <p:spPr>
          <a:xfrm>
            <a:off x="3001525" y="251128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g1a8481dc845_2_119"/>
          <p:cNvSpPr/>
          <p:nvPr/>
        </p:nvSpPr>
        <p:spPr>
          <a:xfrm>
            <a:off x="4261938" y="263218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g1a8481dc845_2_119"/>
          <p:cNvSpPr/>
          <p:nvPr/>
        </p:nvSpPr>
        <p:spPr>
          <a:xfrm>
            <a:off x="5155350" y="24697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8" name="Google Shape;228;g1a8481dc845_2_119"/>
          <p:cNvCxnSpPr>
            <a:stCxn id="220" idx="7"/>
            <a:endCxn id="225" idx="3"/>
          </p:cNvCxnSpPr>
          <p:nvPr/>
        </p:nvCxnSpPr>
        <p:spPr>
          <a:xfrm rot="10800000" flipH="1">
            <a:off x="2157920" y="2614618"/>
            <a:ext cx="861300" cy="438000"/>
          </a:xfrm>
          <a:prstGeom prst="straightConnector1">
            <a:avLst/>
          </a:prstGeom>
          <a:noFill/>
          <a:ln w="9525" cap="flat" cmpd="sng">
            <a:solidFill>
              <a:schemeClr val="dk2"/>
            </a:solidFill>
            <a:prstDash val="solid"/>
            <a:round/>
            <a:headEnd type="none" w="med" len="med"/>
            <a:tailEnd type="triangle" w="med" len="med"/>
          </a:ln>
        </p:spPr>
      </p:cxnSp>
      <p:cxnSp>
        <p:nvCxnSpPr>
          <p:cNvPr id="229" name="Google Shape;229;g1a8481dc845_2_119"/>
          <p:cNvCxnSpPr>
            <a:stCxn id="225" idx="6"/>
            <a:endCxn id="226" idx="2"/>
          </p:cNvCxnSpPr>
          <p:nvPr/>
        </p:nvCxnSpPr>
        <p:spPr>
          <a:xfrm>
            <a:off x="3122425" y="2571738"/>
            <a:ext cx="1139400" cy="120900"/>
          </a:xfrm>
          <a:prstGeom prst="straightConnector1">
            <a:avLst/>
          </a:prstGeom>
          <a:noFill/>
          <a:ln w="9525" cap="flat" cmpd="sng">
            <a:solidFill>
              <a:schemeClr val="dk2"/>
            </a:solidFill>
            <a:prstDash val="solid"/>
            <a:round/>
            <a:headEnd type="none" w="med" len="med"/>
            <a:tailEnd type="triangle" w="med" len="med"/>
          </a:ln>
        </p:spPr>
      </p:cxnSp>
      <p:cxnSp>
        <p:nvCxnSpPr>
          <p:cNvPr id="230" name="Google Shape;230;g1a8481dc845_2_119"/>
          <p:cNvCxnSpPr>
            <a:stCxn id="226" idx="6"/>
            <a:endCxn id="227" idx="2"/>
          </p:cNvCxnSpPr>
          <p:nvPr/>
        </p:nvCxnSpPr>
        <p:spPr>
          <a:xfrm rot="10800000" flipH="1">
            <a:off x="4382838" y="2530338"/>
            <a:ext cx="772500" cy="162300"/>
          </a:xfrm>
          <a:prstGeom prst="straightConnector1">
            <a:avLst/>
          </a:prstGeom>
          <a:noFill/>
          <a:ln w="9525" cap="flat" cmpd="sng">
            <a:solidFill>
              <a:schemeClr val="dk2"/>
            </a:solidFill>
            <a:prstDash val="solid"/>
            <a:round/>
            <a:headEnd type="none" w="med" len="med"/>
            <a:tailEnd type="triangle" w="med" len="med"/>
          </a:ln>
        </p:spPr>
      </p:cxnSp>
      <p:cxnSp>
        <p:nvCxnSpPr>
          <p:cNvPr id="231" name="Google Shape;231;g1a8481dc845_2_119"/>
          <p:cNvCxnSpPr>
            <a:stCxn id="220" idx="6"/>
            <a:endCxn id="221" idx="2"/>
          </p:cNvCxnSpPr>
          <p:nvPr/>
        </p:nvCxnSpPr>
        <p:spPr>
          <a:xfrm>
            <a:off x="2175625" y="3095363"/>
            <a:ext cx="722700" cy="202200"/>
          </a:xfrm>
          <a:prstGeom prst="straightConnector1">
            <a:avLst/>
          </a:prstGeom>
          <a:noFill/>
          <a:ln w="9525" cap="flat" cmpd="sng">
            <a:solidFill>
              <a:schemeClr val="dk2"/>
            </a:solidFill>
            <a:prstDash val="solid"/>
            <a:round/>
            <a:headEnd type="none" w="med" len="med"/>
            <a:tailEnd type="triangle" w="med" len="med"/>
          </a:ln>
        </p:spPr>
      </p:cxnSp>
      <p:cxnSp>
        <p:nvCxnSpPr>
          <p:cNvPr id="232" name="Google Shape;232;g1a8481dc845_2_119"/>
          <p:cNvCxnSpPr>
            <a:stCxn id="221" idx="6"/>
            <a:endCxn id="222" idx="2"/>
          </p:cNvCxnSpPr>
          <p:nvPr/>
        </p:nvCxnSpPr>
        <p:spPr>
          <a:xfrm rot="10800000" flipH="1">
            <a:off x="3019225" y="3095288"/>
            <a:ext cx="1242600" cy="202200"/>
          </a:xfrm>
          <a:prstGeom prst="straightConnector1">
            <a:avLst/>
          </a:prstGeom>
          <a:noFill/>
          <a:ln w="9525" cap="flat" cmpd="sng">
            <a:solidFill>
              <a:schemeClr val="dk2"/>
            </a:solidFill>
            <a:prstDash val="solid"/>
            <a:round/>
            <a:headEnd type="none" w="med" len="med"/>
            <a:tailEnd type="triangle" w="med" len="med"/>
          </a:ln>
        </p:spPr>
      </p:cxnSp>
      <p:cxnSp>
        <p:nvCxnSpPr>
          <p:cNvPr id="233" name="Google Shape;233;g1a8481dc845_2_119"/>
          <p:cNvCxnSpPr>
            <a:stCxn id="222" idx="6"/>
            <a:endCxn id="223" idx="3"/>
          </p:cNvCxnSpPr>
          <p:nvPr/>
        </p:nvCxnSpPr>
        <p:spPr>
          <a:xfrm rot="10800000" flipH="1">
            <a:off x="4382850" y="3017063"/>
            <a:ext cx="911100" cy="78300"/>
          </a:xfrm>
          <a:prstGeom prst="straightConnector1">
            <a:avLst/>
          </a:prstGeom>
          <a:noFill/>
          <a:ln w="9525" cap="flat" cmpd="sng">
            <a:solidFill>
              <a:schemeClr val="dk2"/>
            </a:solidFill>
            <a:prstDash val="solid"/>
            <a:round/>
            <a:headEnd type="none" w="med" len="med"/>
            <a:tailEnd type="triangle" w="med" len="med"/>
          </a:ln>
        </p:spPr>
      </p:cxnSp>
      <p:cxnSp>
        <p:nvCxnSpPr>
          <p:cNvPr id="234" name="Google Shape;234;g1a8481dc845_2_119"/>
          <p:cNvCxnSpPr>
            <a:stCxn id="222" idx="5"/>
            <a:endCxn id="224" idx="1"/>
          </p:cNvCxnSpPr>
          <p:nvPr/>
        </p:nvCxnSpPr>
        <p:spPr>
          <a:xfrm>
            <a:off x="4365145" y="3138107"/>
            <a:ext cx="1049700" cy="177300"/>
          </a:xfrm>
          <a:prstGeom prst="straightConnector1">
            <a:avLst/>
          </a:prstGeom>
          <a:noFill/>
          <a:ln w="9525" cap="flat" cmpd="sng">
            <a:solidFill>
              <a:schemeClr val="dk2"/>
            </a:solidFill>
            <a:prstDash val="solid"/>
            <a:round/>
            <a:headEnd type="none" w="med" len="med"/>
            <a:tailEnd type="triangle" w="med" len="med"/>
          </a:ln>
        </p:spPr>
      </p:cxnSp>
      <p:sp>
        <p:nvSpPr>
          <p:cNvPr id="235" name="Google Shape;235;g1a8481dc845_2_119"/>
          <p:cNvSpPr txBox="1"/>
          <p:nvPr/>
        </p:nvSpPr>
        <p:spPr>
          <a:xfrm>
            <a:off x="3574348" y="3219338"/>
            <a:ext cx="1719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a:solidFill>
                  <a:srgbClr val="FF0000"/>
                </a:solidFill>
              </a:rPr>
              <a:t>Convergence</a:t>
            </a:r>
            <a:endParaRPr b="1">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1a8481dc845_2_87"/>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Self-stabilizing system - Closure</a:t>
            </a:r>
            <a:endParaRPr/>
          </a:p>
        </p:txBody>
      </p:sp>
      <p:sp>
        <p:nvSpPr>
          <p:cNvPr id="241" name="Google Shape;241;g1a8481dc845_2_87"/>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16</a:t>
            </a:fld>
            <a:endParaRPr/>
          </a:p>
        </p:txBody>
      </p:sp>
      <p:sp>
        <p:nvSpPr>
          <p:cNvPr id="242" name="Google Shape;242;g1a8481dc845_2_87"/>
          <p:cNvSpPr/>
          <p:nvPr/>
        </p:nvSpPr>
        <p:spPr>
          <a:xfrm>
            <a:off x="1127400" y="1371600"/>
            <a:ext cx="6889200" cy="2851200"/>
          </a:xfrm>
          <a:prstGeom prst="ellipse">
            <a:avLst/>
          </a:prstGeom>
          <a:solidFill>
            <a:srgbClr val="62E66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g1a8481dc845_2_87"/>
          <p:cNvSpPr/>
          <p:nvPr/>
        </p:nvSpPr>
        <p:spPr>
          <a:xfrm>
            <a:off x="4329750" y="1943050"/>
            <a:ext cx="3117300" cy="1611300"/>
          </a:xfrm>
          <a:prstGeom prst="ellipse">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g1a8481dc845_2_87"/>
          <p:cNvSpPr txBox="1"/>
          <p:nvPr/>
        </p:nvSpPr>
        <p:spPr>
          <a:xfrm>
            <a:off x="3505200" y="4382100"/>
            <a:ext cx="2133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States of the System</a:t>
            </a:r>
            <a:endParaRPr sz="1600"/>
          </a:p>
        </p:txBody>
      </p:sp>
      <p:sp>
        <p:nvSpPr>
          <p:cNvPr id="245" name="Google Shape;245;g1a8481dc845_2_87"/>
          <p:cNvSpPr txBox="1"/>
          <p:nvPr/>
        </p:nvSpPr>
        <p:spPr>
          <a:xfrm>
            <a:off x="2081550" y="2025675"/>
            <a:ext cx="2283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Illegitimate States</a:t>
            </a:r>
            <a:endParaRPr sz="1600"/>
          </a:p>
        </p:txBody>
      </p:sp>
      <p:sp>
        <p:nvSpPr>
          <p:cNvPr id="246" name="Google Shape;246;g1a8481dc845_2_87"/>
          <p:cNvSpPr txBox="1"/>
          <p:nvPr/>
        </p:nvSpPr>
        <p:spPr>
          <a:xfrm>
            <a:off x="5028600" y="2025675"/>
            <a:ext cx="1719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legitimate States</a:t>
            </a:r>
            <a:endParaRPr sz="1600"/>
          </a:p>
        </p:txBody>
      </p:sp>
      <p:sp>
        <p:nvSpPr>
          <p:cNvPr id="247" name="Google Shape;247;g1a8481dc845_2_87"/>
          <p:cNvSpPr/>
          <p:nvPr/>
        </p:nvSpPr>
        <p:spPr>
          <a:xfrm>
            <a:off x="4968925" y="26882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g1a8481dc845_2_87"/>
          <p:cNvSpPr/>
          <p:nvPr/>
        </p:nvSpPr>
        <p:spPr>
          <a:xfrm>
            <a:off x="5183850" y="29722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g1a8481dc845_2_87"/>
          <p:cNvSpPr/>
          <p:nvPr/>
        </p:nvSpPr>
        <p:spPr>
          <a:xfrm>
            <a:off x="5488650" y="30931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g1a8481dc845_2_87"/>
          <p:cNvSpPr/>
          <p:nvPr/>
        </p:nvSpPr>
        <p:spPr>
          <a:xfrm>
            <a:off x="5851225" y="29722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g1a8481dc845_2_87"/>
          <p:cNvSpPr/>
          <p:nvPr/>
        </p:nvSpPr>
        <p:spPr>
          <a:xfrm>
            <a:off x="5793450" y="340258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g1a8481dc845_2_87"/>
          <p:cNvSpPr/>
          <p:nvPr/>
        </p:nvSpPr>
        <p:spPr>
          <a:xfrm>
            <a:off x="5183850" y="24675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g1a8481dc845_2_87"/>
          <p:cNvSpPr/>
          <p:nvPr/>
        </p:nvSpPr>
        <p:spPr>
          <a:xfrm>
            <a:off x="5497438" y="24675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g1a8481dc845_2_87"/>
          <p:cNvSpPr/>
          <p:nvPr/>
        </p:nvSpPr>
        <p:spPr>
          <a:xfrm>
            <a:off x="5914350" y="25778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5" name="Google Shape;255;g1a8481dc845_2_87"/>
          <p:cNvCxnSpPr>
            <a:stCxn id="247" idx="7"/>
            <a:endCxn id="252" idx="3"/>
          </p:cNvCxnSpPr>
          <p:nvPr/>
        </p:nvCxnSpPr>
        <p:spPr>
          <a:xfrm rot="10800000" flipH="1">
            <a:off x="5072120" y="2570643"/>
            <a:ext cx="129300" cy="135300"/>
          </a:xfrm>
          <a:prstGeom prst="straightConnector1">
            <a:avLst/>
          </a:prstGeom>
          <a:noFill/>
          <a:ln w="9525" cap="flat" cmpd="sng">
            <a:solidFill>
              <a:schemeClr val="dk2"/>
            </a:solidFill>
            <a:prstDash val="solid"/>
            <a:round/>
            <a:headEnd type="none" w="med" len="med"/>
            <a:tailEnd type="triangle" w="med" len="med"/>
          </a:ln>
        </p:spPr>
      </p:cxnSp>
      <p:cxnSp>
        <p:nvCxnSpPr>
          <p:cNvPr id="256" name="Google Shape;256;g1a8481dc845_2_87"/>
          <p:cNvCxnSpPr>
            <a:stCxn id="252" idx="6"/>
            <a:endCxn id="253" idx="2"/>
          </p:cNvCxnSpPr>
          <p:nvPr/>
        </p:nvCxnSpPr>
        <p:spPr>
          <a:xfrm>
            <a:off x="5304750" y="2527988"/>
            <a:ext cx="192600" cy="0"/>
          </a:xfrm>
          <a:prstGeom prst="straightConnector1">
            <a:avLst/>
          </a:prstGeom>
          <a:noFill/>
          <a:ln w="9525" cap="flat" cmpd="sng">
            <a:solidFill>
              <a:schemeClr val="dk2"/>
            </a:solidFill>
            <a:prstDash val="solid"/>
            <a:round/>
            <a:headEnd type="none" w="med" len="med"/>
            <a:tailEnd type="triangle" w="med" len="med"/>
          </a:ln>
        </p:spPr>
      </p:cxnSp>
      <p:cxnSp>
        <p:nvCxnSpPr>
          <p:cNvPr id="257" name="Google Shape;257;g1a8481dc845_2_87"/>
          <p:cNvCxnSpPr>
            <a:stCxn id="253" idx="6"/>
            <a:endCxn id="254" idx="2"/>
          </p:cNvCxnSpPr>
          <p:nvPr/>
        </p:nvCxnSpPr>
        <p:spPr>
          <a:xfrm>
            <a:off x="5618338" y="2527988"/>
            <a:ext cx="296100" cy="110400"/>
          </a:xfrm>
          <a:prstGeom prst="straightConnector1">
            <a:avLst/>
          </a:prstGeom>
          <a:noFill/>
          <a:ln w="9525" cap="flat" cmpd="sng">
            <a:solidFill>
              <a:schemeClr val="dk2"/>
            </a:solidFill>
            <a:prstDash val="solid"/>
            <a:round/>
            <a:headEnd type="none" w="med" len="med"/>
            <a:tailEnd type="triangle" w="med" len="med"/>
          </a:ln>
        </p:spPr>
      </p:cxnSp>
      <p:cxnSp>
        <p:nvCxnSpPr>
          <p:cNvPr id="258" name="Google Shape;258;g1a8481dc845_2_87"/>
          <p:cNvCxnSpPr>
            <a:endCxn id="248" idx="2"/>
          </p:cNvCxnSpPr>
          <p:nvPr/>
        </p:nvCxnSpPr>
        <p:spPr>
          <a:xfrm>
            <a:off x="5062950" y="2819688"/>
            <a:ext cx="120900" cy="213000"/>
          </a:xfrm>
          <a:prstGeom prst="straightConnector1">
            <a:avLst/>
          </a:prstGeom>
          <a:noFill/>
          <a:ln w="9525" cap="flat" cmpd="sng">
            <a:solidFill>
              <a:schemeClr val="dk2"/>
            </a:solidFill>
            <a:prstDash val="solid"/>
            <a:round/>
            <a:headEnd type="none" w="med" len="med"/>
            <a:tailEnd type="triangle" w="med" len="med"/>
          </a:ln>
        </p:spPr>
      </p:cxnSp>
      <p:cxnSp>
        <p:nvCxnSpPr>
          <p:cNvPr id="259" name="Google Shape;259;g1a8481dc845_2_87"/>
          <p:cNvCxnSpPr>
            <a:stCxn id="248" idx="6"/>
            <a:endCxn id="249" idx="2"/>
          </p:cNvCxnSpPr>
          <p:nvPr/>
        </p:nvCxnSpPr>
        <p:spPr>
          <a:xfrm>
            <a:off x="5304750" y="3032688"/>
            <a:ext cx="183900" cy="120900"/>
          </a:xfrm>
          <a:prstGeom prst="straightConnector1">
            <a:avLst/>
          </a:prstGeom>
          <a:noFill/>
          <a:ln w="9525" cap="flat" cmpd="sng">
            <a:solidFill>
              <a:schemeClr val="dk2"/>
            </a:solidFill>
            <a:prstDash val="solid"/>
            <a:round/>
            <a:headEnd type="none" w="med" len="med"/>
            <a:tailEnd type="triangle" w="med" len="med"/>
          </a:ln>
        </p:spPr>
      </p:cxnSp>
      <p:cxnSp>
        <p:nvCxnSpPr>
          <p:cNvPr id="260" name="Google Shape;260;g1a8481dc845_2_87"/>
          <p:cNvCxnSpPr>
            <a:endCxn id="250" idx="3"/>
          </p:cNvCxnSpPr>
          <p:nvPr/>
        </p:nvCxnSpPr>
        <p:spPr>
          <a:xfrm rot="10800000" flipH="1">
            <a:off x="5609430" y="3075432"/>
            <a:ext cx="259500" cy="78300"/>
          </a:xfrm>
          <a:prstGeom prst="straightConnector1">
            <a:avLst/>
          </a:prstGeom>
          <a:noFill/>
          <a:ln w="9525" cap="flat" cmpd="sng">
            <a:solidFill>
              <a:schemeClr val="dk2"/>
            </a:solidFill>
            <a:prstDash val="solid"/>
            <a:round/>
            <a:headEnd type="none" w="med" len="med"/>
            <a:tailEnd type="triangle" w="med" len="med"/>
          </a:ln>
        </p:spPr>
      </p:cxnSp>
      <p:cxnSp>
        <p:nvCxnSpPr>
          <p:cNvPr id="261" name="Google Shape;261;g1a8481dc845_2_87"/>
          <p:cNvCxnSpPr>
            <a:stCxn id="249" idx="7"/>
            <a:endCxn id="251" idx="1"/>
          </p:cNvCxnSpPr>
          <p:nvPr/>
        </p:nvCxnSpPr>
        <p:spPr>
          <a:xfrm>
            <a:off x="5591845" y="3110843"/>
            <a:ext cx="219300" cy="309300"/>
          </a:xfrm>
          <a:prstGeom prst="straightConnector1">
            <a:avLst/>
          </a:prstGeom>
          <a:noFill/>
          <a:ln w="9525" cap="flat" cmpd="sng">
            <a:solidFill>
              <a:schemeClr val="dk2"/>
            </a:solidFill>
            <a:prstDash val="solid"/>
            <a:round/>
            <a:headEnd type="none" w="med" len="med"/>
            <a:tailEnd type="triangle" w="med" len="med"/>
          </a:ln>
        </p:spPr>
      </p:cxnSp>
      <p:sp>
        <p:nvSpPr>
          <p:cNvPr id="262" name="Google Shape;262;g1a8481dc845_2_87"/>
          <p:cNvSpPr txBox="1"/>
          <p:nvPr/>
        </p:nvSpPr>
        <p:spPr>
          <a:xfrm>
            <a:off x="6137400" y="2597100"/>
            <a:ext cx="873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a:solidFill>
                  <a:srgbClr val="FF0000"/>
                </a:solidFill>
              </a:rPr>
              <a:t>Closure</a:t>
            </a:r>
            <a:endParaRPr b="1">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a2b2a7248b_2_14"/>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dirty="0"/>
              <a:t>Self-stabilizing system - Fault Occurrence</a:t>
            </a:r>
            <a:endParaRPr dirty="0"/>
          </a:p>
        </p:txBody>
      </p:sp>
      <p:sp>
        <p:nvSpPr>
          <p:cNvPr id="268" name="Google Shape;268;g1a2b2a7248b_2_14"/>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17</a:t>
            </a:fld>
            <a:endParaRPr/>
          </a:p>
        </p:txBody>
      </p:sp>
      <p:sp>
        <p:nvSpPr>
          <p:cNvPr id="269" name="Google Shape;269;g1a2b2a7248b_2_14"/>
          <p:cNvSpPr/>
          <p:nvPr/>
        </p:nvSpPr>
        <p:spPr>
          <a:xfrm>
            <a:off x="1127400" y="1371600"/>
            <a:ext cx="6889200" cy="2851200"/>
          </a:xfrm>
          <a:prstGeom prst="ellipse">
            <a:avLst/>
          </a:prstGeom>
          <a:solidFill>
            <a:srgbClr val="62E66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g1a2b2a7248b_2_14"/>
          <p:cNvSpPr/>
          <p:nvPr/>
        </p:nvSpPr>
        <p:spPr>
          <a:xfrm>
            <a:off x="4329750" y="1943050"/>
            <a:ext cx="3117300" cy="1611300"/>
          </a:xfrm>
          <a:prstGeom prst="ellipse">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g1a2b2a7248b_2_14"/>
          <p:cNvSpPr txBox="1"/>
          <p:nvPr/>
        </p:nvSpPr>
        <p:spPr>
          <a:xfrm>
            <a:off x="3505200" y="4382100"/>
            <a:ext cx="2133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States of the System</a:t>
            </a:r>
            <a:endParaRPr sz="1600"/>
          </a:p>
        </p:txBody>
      </p:sp>
      <p:sp>
        <p:nvSpPr>
          <p:cNvPr id="272" name="Google Shape;272;g1a2b2a7248b_2_14"/>
          <p:cNvSpPr txBox="1"/>
          <p:nvPr/>
        </p:nvSpPr>
        <p:spPr>
          <a:xfrm>
            <a:off x="2081550" y="2025675"/>
            <a:ext cx="2283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Illegitimate States</a:t>
            </a:r>
            <a:endParaRPr sz="1600"/>
          </a:p>
        </p:txBody>
      </p:sp>
      <p:sp>
        <p:nvSpPr>
          <p:cNvPr id="273" name="Google Shape;273;g1a2b2a7248b_2_14"/>
          <p:cNvSpPr txBox="1"/>
          <p:nvPr/>
        </p:nvSpPr>
        <p:spPr>
          <a:xfrm>
            <a:off x="5028600" y="2025675"/>
            <a:ext cx="1719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legitimate States</a:t>
            </a:r>
            <a:endParaRPr sz="1600"/>
          </a:p>
        </p:txBody>
      </p:sp>
      <p:sp>
        <p:nvSpPr>
          <p:cNvPr id="274" name="Google Shape;274;g1a2b2a7248b_2_14"/>
          <p:cNvSpPr/>
          <p:nvPr/>
        </p:nvSpPr>
        <p:spPr>
          <a:xfrm>
            <a:off x="4968925" y="26882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g1a2b2a7248b_2_14"/>
          <p:cNvSpPr/>
          <p:nvPr/>
        </p:nvSpPr>
        <p:spPr>
          <a:xfrm>
            <a:off x="5183850" y="29722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g1a2b2a7248b_2_14"/>
          <p:cNvSpPr/>
          <p:nvPr/>
        </p:nvSpPr>
        <p:spPr>
          <a:xfrm>
            <a:off x="5488650" y="30931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g1a2b2a7248b_2_14"/>
          <p:cNvSpPr/>
          <p:nvPr/>
        </p:nvSpPr>
        <p:spPr>
          <a:xfrm>
            <a:off x="5851225" y="29722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g1a2b2a7248b_2_14"/>
          <p:cNvSpPr/>
          <p:nvPr/>
        </p:nvSpPr>
        <p:spPr>
          <a:xfrm>
            <a:off x="5793450" y="340258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g1a2b2a7248b_2_14"/>
          <p:cNvSpPr/>
          <p:nvPr/>
        </p:nvSpPr>
        <p:spPr>
          <a:xfrm>
            <a:off x="5183850" y="24675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g1a2b2a7248b_2_14"/>
          <p:cNvSpPr/>
          <p:nvPr/>
        </p:nvSpPr>
        <p:spPr>
          <a:xfrm>
            <a:off x="5497438" y="24675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g1a2b2a7248b_2_14"/>
          <p:cNvSpPr/>
          <p:nvPr/>
        </p:nvSpPr>
        <p:spPr>
          <a:xfrm>
            <a:off x="5914350" y="2577838"/>
            <a:ext cx="120900" cy="1209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82" name="Google Shape;282;g1a2b2a7248b_2_14"/>
          <p:cNvCxnSpPr>
            <a:stCxn id="274" idx="7"/>
            <a:endCxn id="279" idx="3"/>
          </p:cNvCxnSpPr>
          <p:nvPr/>
        </p:nvCxnSpPr>
        <p:spPr>
          <a:xfrm rot="10800000" flipH="1">
            <a:off x="5072120" y="2570643"/>
            <a:ext cx="129300" cy="135300"/>
          </a:xfrm>
          <a:prstGeom prst="straightConnector1">
            <a:avLst/>
          </a:prstGeom>
          <a:noFill/>
          <a:ln w="9525" cap="flat" cmpd="sng">
            <a:solidFill>
              <a:schemeClr val="dk2"/>
            </a:solidFill>
            <a:prstDash val="solid"/>
            <a:round/>
            <a:headEnd type="none" w="med" len="med"/>
            <a:tailEnd type="triangle" w="med" len="med"/>
          </a:ln>
        </p:spPr>
      </p:cxnSp>
      <p:cxnSp>
        <p:nvCxnSpPr>
          <p:cNvPr id="283" name="Google Shape;283;g1a2b2a7248b_2_14"/>
          <p:cNvCxnSpPr>
            <a:stCxn id="279" idx="6"/>
            <a:endCxn id="280" idx="2"/>
          </p:cNvCxnSpPr>
          <p:nvPr/>
        </p:nvCxnSpPr>
        <p:spPr>
          <a:xfrm>
            <a:off x="5304750" y="2527988"/>
            <a:ext cx="192600" cy="0"/>
          </a:xfrm>
          <a:prstGeom prst="straightConnector1">
            <a:avLst/>
          </a:prstGeom>
          <a:noFill/>
          <a:ln w="9525" cap="flat" cmpd="sng">
            <a:solidFill>
              <a:schemeClr val="dk2"/>
            </a:solidFill>
            <a:prstDash val="solid"/>
            <a:round/>
            <a:headEnd type="none" w="med" len="med"/>
            <a:tailEnd type="triangle" w="med" len="med"/>
          </a:ln>
        </p:spPr>
      </p:cxnSp>
      <p:cxnSp>
        <p:nvCxnSpPr>
          <p:cNvPr id="284" name="Google Shape;284;g1a2b2a7248b_2_14"/>
          <p:cNvCxnSpPr>
            <a:stCxn id="280" idx="6"/>
            <a:endCxn id="281" idx="2"/>
          </p:cNvCxnSpPr>
          <p:nvPr/>
        </p:nvCxnSpPr>
        <p:spPr>
          <a:xfrm>
            <a:off x="5618338" y="2527988"/>
            <a:ext cx="296100" cy="110400"/>
          </a:xfrm>
          <a:prstGeom prst="straightConnector1">
            <a:avLst/>
          </a:prstGeom>
          <a:noFill/>
          <a:ln w="9525" cap="flat" cmpd="sng">
            <a:solidFill>
              <a:schemeClr val="dk2"/>
            </a:solidFill>
            <a:prstDash val="solid"/>
            <a:round/>
            <a:headEnd type="none" w="med" len="med"/>
            <a:tailEnd type="triangle" w="med" len="med"/>
          </a:ln>
        </p:spPr>
      </p:cxnSp>
      <p:cxnSp>
        <p:nvCxnSpPr>
          <p:cNvPr id="285" name="Google Shape;285;g1a2b2a7248b_2_14"/>
          <p:cNvCxnSpPr>
            <a:endCxn id="275" idx="2"/>
          </p:cNvCxnSpPr>
          <p:nvPr/>
        </p:nvCxnSpPr>
        <p:spPr>
          <a:xfrm>
            <a:off x="5062950" y="2819688"/>
            <a:ext cx="120900" cy="213000"/>
          </a:xfrm>
          <a:prstGeom prst="straightConnector1">
            <a:avLst/>
          </a:prstGeom>
          <a:noFill/>
          <a:ln w="9525" cap="flat" cmpd="sng">
            <a:solidFill>
              <a:schemeClr val="dk2"/>
            </a:solidFill>
            <a:prstDash val="solid"/>
            <a:round/>
            <a:headEnd type="none" w="med" len="med"/>
            <a:tailEnd type="triangle" w="med" len="med"/>
          </a:ln>
        </p:spPr>
      </p:cxnSp>
      <p:cxnSp>
        <p:nvCxnSpPr>
          <p:cNvPr id="286" name="Google Shape;286;g1a2b2a7248b_2_14"/>
          <p:cNvCxnSpPr>
            <a:stCxn id="275" idx="6"/>
            <a:endCxn id="276" idx="2"/>
          </p:cNvCxnSpPr>
          <p:nvPr/>
        </p:nvCxnSpPr>
        <p:spPr>
          <a:xfrm>
            <a:off x="5304750" y="3032688"/>
            <a:ext cx="183900" cy="120900"/>
          </a:xfrm>
          <a:prstGeom prst="straightConnector1">
            <a:avLst/>
          </a:prstGeom>
          <a:noFill/>
          <a:ln w="9525" cap="flat" cmpd="sng">
            <a:solidFill>
              <a:schemeClr val="dk2"/>
            </a:solidFill>
            <a:prstDash val="solid"/>
            <a:round/>
            <a:headEnd type="none" w="med" len="med"/>
            <a:tailEnd type="triangle" w="med" len="med"/>
          </a:ln>
        </p:spPr>
      </p:cxnSp>
      <p:cxnSp>
        <p:nvCxnSpPr>
          <p:cNvPr id="287" name="Google Shape;287;g1a2b2a7248b_2_14"/>
          <p:cNvCxnSpPr>
            <a:endCxn id="277" idx="3"/>
          </p:cNvCxnSpPr>
          <p:nvPr/>
        </p:nvCxnSpPr>
        <p:spPr>
          <a:xfrm rot="10800000" flipH="1">
            <a:off x="5609430" y="3075432"/>
            <a:ext cx="259500" cy="78300"/>
          </a:xfrm>
          <a:prstGeom prst="straightConnector1">
            <a:avLst/>
          </a:prstGeom>
          <a:noFill/>
          <a:ln w="9525" cap="flat" cmpd="sng">
            <a:solidFill>
              <a:schemeClr val="dk2"/>
            </a:solidFill>
            <a:prstDash val="solid"/>
            <a:round/>
            <a:headEnd type="none" w="med" len="med"/>
            <a:tailEnd type="triangle" w="med" len="med"/>
          </a:ln>
        </p:spPr>
      </p:cxnSp>
      <p:cxnSp>
        <p:nvCxnSpPr>
          <p:cNvPr id="288" name="Google Shape;288;g1a2b2a7248b_2_14"/>
          <p:cNvCxnSpPr>
            <a:stCxn id="276" idx="7"/>
            <a:endCxn id="278" idx="1"/>
          </p:cNvCxnSpPr>
          <p:nvPr/>
        </p:nvCxnSpPr>
        <p:spPr>
          <a:xfrm>
            <a:off x="5591845" y="3110843"/>
            <a:ext cx="219300" cy="309300"/>
          </a:xfrm>
          <a:prstGeom prst="straightConnector1">
            <a:avLst/>
          </a:prstGeom>
          <a:noFill/>
          <a:ln w="9525" cap="flat" cmpd="sng">
            <a:solidFill>
              <a:schemeClr val="dk2"/>
            </a:solidFill>
            <a:prstDash val="solid"/>
            <a:round/>
            <a:headEnd type="none" w="med" len="med"/>
            <a:tailEnd type="triangle" w="med" len="med"/>
          </a:ln>
        </p:spPr>
      </p:cxnSp>
      <p:sp>
        <p:nvSpPr>
          <p:cNvPr id="289" name="Google Shape;289;g1a2b2a7248b_2_14"/>
          <p:cNvSpPr/>
          <p:nvPr/>
        </p:nvSpPr>
        <p:spPr>
          <a:xfrm>
            <a:off x="6169550" y="3736188"/>
            <a:ext cx="120900" cy="1209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90" name="Google Shape;290;g1a2b2a7248b_2_14"/>
          <p:cNvCxnSpPr>
            <a:stCxn id="278" idx="4"/>
            <a:endCxn id="289" idx="2"/>
          </p:cNvCxnSpPr>
          <p:nvPr/>
        </p:nvCxnSpPr>
        <p:spPr>
          <a:xfrm>
            <a:off x="5853900" y="3523488"/>
            <a:ext cx="315600" cy="273300"/>
          </a:xfrm>
          <a:prstGeom prst="straightConnector1">
            <a:avLst/>
          </a:prstGeom>
          <a:noFill/>
          <a:ln w="9525" cap="flat" cmpd="sng">
            <a:solidFill>
              <a:srgbClr val="FF0000"/>
            </a:solidFill>
            <a:prstDash val="solid"/>
            <a:round/>
            <a:headEnd type="none" w="med" len="med"/>
            <a:tailEnd type="triangle" w="med" len="med"/>
          </a:ln>
        </p:spPr>
      </p:cxnSp>
      <p:sp>
        <p:nvSpPr>
          <p:cNvPr id="291" name="Google Shape;291;g1a2b2a7248b_2_14"/>
          <p:cNvSpPr txBox="1"/>
          <p:nvPr/>
        </p:nvSpPr>
        <p:spPr>
          <a:xfrm>
            <a:off x="4810500" y="3597975"/>
            <a:ext cx="1477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rgbClr val="FF0000"/>
                </a:solidFill>
              </a:rPr>
              <a:t>transient fault</a:t>
            </a:r>
            <a:endParaRPr>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g1a8481dc845_2_155"/>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Self-stabilizing system</a:t>
            </a:r>
            <a:endParaRPr/>
          </a:p>
        </p:txBody>
      </p:sp>
      <p:sp>
        <p:nvSpPr>
          <p:cNvPr id="297" name="Google Shape;297;g1a8481dc845_2_155"/>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18</a:t>
            </a:fld>
            <a:endParaRPr/>
          </a:p>
        </p:txBody>
      </p:sp>
      <p:sp>
        <p:nvSpPr>
          <p:cNvPr id="298" name="Google Shape;298;g1a8481dc845_2_155"/>
          <p:cNvSpPr txBox="1"/>
          <p:nvPr/>
        </p:nvSpPr>
        <p:spPr>
          <a:xfrm>
            <a:off x="457200" y="1141500"/>
            <a:ext cx="8433000" cy="2696700"/>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rgbClr val="00007D"/>
              </a:buClr>
              <a:buSzPts val="1600"/>
              <a:buChar char="■"/>
            </a:pPr>
            <a:r>
              <a:rPr lang="en-US" sz="1600"/>
              <a:t>A self-stabilizing algorithm consist of rules for every node, where a rule is of the form: </a:t>
            </a:r>
            <a:endParaRPr sz="1600"/>
          </a:p>
          <a:p>
            <a:pPr marL="914400" lvl="1" indent="-330200" algn="l" rtl="0">
              <a:lnSpc>
                <a:spcPct val="115000"/>
              </a:lnSpc>
              <a:spcBef>
                <a:spcPts val="0"/>
              </a:spcBef>
              <a:spcAft>
                <a:spcPts val="0"/>
              </a:spcAft>
              <a:buSzPts val="1600"/>
              <a:buChar char="□"/>
            </a:pPr>
            <a:r>
              <a:rPr lang="en-US" sz="1600" i="1"/>
              <a:t>guard </a:t>
            </a:r>
            <a:r>
              <a:rPr lang="en-US" sz="1600"/>
              <a:t>➔</a:t>
            </a:r>
            <a:r>
              <a:rPr lang="en-US" sz="1600" i="1"/>
              <a:t> move</a:t>
            </a:r>
            <a:endParaRPr sz="1600" i="1"/>
          </a:p>
          <a:p>
            <a:pPr marL="457200" lvl="0" indent="-330200" algn="l" rtl="0">
              <a:lnSpc>
                <a:spcPct val="115000"/>
              </a:lnSpc>
              <a:spcBef>
                <a:spcPts val="0"/>
              </a:spcBef>
              <a:spcAft>
                <a:spcPts val="0"/>
              </a:spcAft>
              <a:buClr>
                <a:srgbClr val="00007D"/>
              </a:buClr>
              <a:buSzPts val="1600"/>
              <a:buChar char="■"/>
            </a:pPr>
            <a:r>
              <a:rPr lang="en-US" sz="1600"/>
              <a:t>A guard is a </a:t>
            </a:r>
            <a:r>
              <a:rPr lang="en-US" sz="1600">
                <a:solidFill>
                  <a:srgbClr val="FF0000"/>
                </a:solidFill>
              </a:rPr>
              <a:t>Boolean expression</a:t>
            </a:r>
            <a:r>
              <a:rPr lang="en-US" sz="1600"/>
              <a:t> of the variables that can be read by a node,If a node has a rule whose guard is true, then it is called a</a:t>
            </a:r>
            <a:r>
              <a:rPr lang="en-US" sz="1600">
                <a:solidFill>
                  <a:srgbClr val="FF0000"/>
                </a:solidFill>
              </a:rPr>
              <a:t> privileged node</a:t>
            </a:r>
            <a:r>
              <a:rPr lang="en-US" sz="1600"/>
              <a:t>; it has the privilege to make a </a:t>
            </a:r>
            <a:r>
              <a:rPr lang="en-US" sz="1600">
                <a:solidFill>
                  <a:srgbClr val="FF0000"/>
                </a:solidFill>
              </a:rPr>
              <a:t>move</a:t>
            </a:r>
            <a:r>
              <a:rPr lang="en-US" sz="1600">
                <a:solidFill>
                  <a:schemeClr val="dk1"/>
                </a:solidFill>
              </a:rPr>
              <a:t>.</a:t>
            </a:r>
            <a:endParaRPr sz="1600">
              <a:solidFill>
                <a:schemeClr val="dk1"/>
              </a:solidFill>
            </a:endParaRPr>
          </a:p>
          <a:p>
            <a:pPr marL="457200" lvl="0" indent="-330200" algn="l" rtl="0">
              <a:lnSpc>
                <a:spcPct val="115000"/>
              </a:lnSpc>
              <a:spcBef>
                <a:spcPts val="0"/>
              </a:spcBef>
              <a:spcAft>
                <a:spcPts val="0"/>
              </a:spcAft>
              <a:buClr>
                <a:srgbClr val="00007D"/>
              </a:buClr>
              <a:buSzPts val="1600"/>
              <a:buChar char="■"/>
            </a:pPr>
            <a:r>
              <a:rPr lang="en-US" sz="1600">
                <a:solidFill>
                  <a:schemeClr val="dk1"/>
                </a:solidFill>
              </a:rPr>
              <a:t>It is possible that many privileged nodes exist at the same time.</a:t>
            </a:r>
            <a:endParaRPr sz="1600">
              <a:solidFill>
                <a:schemeClr val="dk1"/>
              </a:solidFill>
            </a:endParaRPr>
          </a:p>
          <a:p>
            <a:pPr marL="457200" lvl="0" indent="-330200" algn="l" rtl="0">
              <a:lnSpc>
                <a:spcPct val="115000"/>
              </a:lnSpc>
              <a:spcBef>
                <a:spcPts val="0"/>
              </a:spcBef>
              <a:spcAft>
                <a:spcPts val="0"/>
              </a:spcAft>
              <a:buClr>
                <a:srgbClr val="00007D"/>
              </a:buClr>
              <a:buSzPts val="1600"/>
              <a:buChar char="■"/>
            </a:pPr>
            <a:r>
              <a:rPr lang="en-US" sz="1600">
                <a:solidFill>
                  <a:schemeClr val="dk1"/>
                </a:solidFill>
              </a:rPr>
              <a:t>Theoretically, there are mainly three models for selecting privileged nodes to make moves. The models are the </a:t>
            </a:r>
            <a:r>
              <a:rPr lang="en-US" sz="1600">
                <a:solidFill>
                  <a:srgbClr val="FF0000"/>
                </a:solidFill>
              </a:rPr>
              <a:t>central demon</a:t>
            </a:r>
            <a:r>
              <a:rPr lang="en-US" sz="1600">
                <a:solidFill>
                  <a:schemeClr val="dk1"/>
                </a:solidFill>
              </a:rPr>
              <a:t>, </a:t>
            </a:r>
            <a:r>
              <a:rPr lang="en-US" sz="1600">
                <a:solidFill>
                  <a:srgbClr val="FF0000"/>
                </a:solidFill>
              </a:rPr>
              <a:t>randomized central demon</a:t>
            </a:r>
            <a:r>
              <a:rPr lang="en-US" sz="1600">
                <a:solidFill>
                  <a:schemeClr val="dk1"/>
                </a:solidFill>
              </a:rPr>
              <a:t>, and </a:t>
            </a:r>
            <a:r>
              <a:rPr lang="en-US" sz="1600">
                <a:solidFill>
                  <a:srgbClr val="FF0000"/>
                </a:solidFill>
              </a:rPr>
              <a:t>distributed demon</a:t>
            </a:r>
            <a:r>
              <a:rPr lang="en-US" sz="1600">
                <a:solidFill>
                  <a:schemeClr val="dk1"/>
                </a:solidFill>
              </a:rPr>
              <a:t>.</a:t>
            </a:r>
            <a:endParaRPr sz="1600">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1a8481dc845_2_170"/>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Central Demon</a:t>
            </a:r>
            <a:endParaRPr/>
          </a:p>
        </p:txBody>
      </p:sp>
      <p:sp>
        <p:nvSpPr>
          <p:cNvPr id="304" name="Google Shape;304;g1a8481dc845_2_170"/>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19</a:t>
            </a:fld>
            <a:endParaRPr/>
          </a:p>
        </p:txBody>
      </p:sp>
      <p:sp>
        <p:nvSpPr>
          <p:cNvPr id="305" name="Google Shape;305;g1a8481dc845_2_170"/>
          <p:cNvSpPr txBox="1"/>
          <p:nvPr/>
        </p:nvSpPr>
        <p:spPr>
          <a:xfrm>
            <a:off x="457200" y="1141500"/>
            <a:ext cx="8433000" cy="2696700"/>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rgbClr val="00007D"/>
              </a:buClr>
              <a:buSzPts val="1600"/>
              <a:buChar char="■"/>
            </a:pPr>
            <a:r>
              <a:rPr lang="en-US" sz="1600">
                <a:solidFill>
                  <a:schemeClr val="dk1"/>
                </a:solidFill>
              </a:rPr>
              <a:t>This paper focuses on the simplest model, the </a:t>
            </a:r>
            <a:r>
              <a:rPr lang="en-US" sz="1600">
                <a:solidFill>
                  <a:srgbClr val="FF0000"/>
                </a:solidFill>
              </a:rPr>
              <a:t>central demon</a:t>
            </a:r>
            <a:r>
              <a:rPr lang="en-US" sz="1600">
                <a:solidFill>
                  <a:schemeClr val="dk1"/>
                </a:solidFill>
              </a:rPr>
              <a:t>, as described below :</a:t>
            </a:r>
            <a:endParaRPr sz="1600">
              <a:solidFill>
                <a:schemeClr val="dk1"/>
              </a:solidFill>
            </a:endParaRPr>
          </a:p>
          <a:p>
            <a:pPr marL="914400" lvl="1" indent="-330200" algn="l" rtl="0">
              <a:lnSpc>
                <a:spcPct val="115000"/>
              </a:lnSpc>
              <a:spcBef>
                <a:spcPts val="0"/>
              </a:spcBef>
              <a:spcAft>
                <a:spcPts val="0"/>
              </a:spcAft>
              <a:buClr>
                <a:schemeClr val="dk1"/>
              </a:buClr>
              <a:buSzPts val="1600"/>
              <a:buChar char="□"/>
            </a:pPr>
            <a:r>
              <a:rPr lang="en-US" sz="1600">
                <a:solidFill>
                  <a:schemeClr val="dk1"/>
                </a:solidFill>
              </a:rPr>
              <a:t>Rules are executed atomically, one at a time.</a:t>
            </a:r>
            <a:endParaRPr sz="1600">
              <a:solidFill>
                <a:schemeClr val="dk1"/>
              </a:solidFill>
            </a:endParaRPr>
          </a:p>
          <a:p>
            <a:pPr marL="457200" lvl="0" indent="-330200" algn="l" rtl="0">
              <a:lnSpc>
                <a:spcPct val="115000"/>
              </a:lnSpc>
              <a:spcBef>
                <a:spcPts val="0"/>
              </a:spcBef>
              <a:spcAft>
                <a:spcPts val="0"/>
              </a:spcAft>
              <a:buClr>
                <a:srgbClr val="00007D"/>
              </a:buClr>
              <a:buSzPts val="1600"/>
              <a:buChar char="■"/>
            </a:pPr>
            <a:r>
              <a:rPr lang="en-US" sz="1600">
                <a:solidFill>
                  <a:schemeClr val="dk1"/>
                </a:solidFill>
              </a:rPr>
              <a:t>The central demon arbitrarily selects </a:t>
            </a:r>
            <a:r>
              <a:rPr lang="en-US" sz="1600">
                <a:solidFill>
                  <a:srgbClr val="FF0000"/>
                </a:solidFill>
              </a:rPr>
              <a:t>one </a:t>
            </a:r>
            <a:r>
              <a:rPr lang="en-US" sz="1600">
                <a:solidFill>
                  <a:schemeClr val="dk1"/>
                </a:solidFill>
              </a:rPr>
              <a:t>of the privileged nodes to make a move at a time. After the selected node completes the move, the demon re-selects a privileged node, if any, to make another move, and so on.</a:t>
            </a:r>
            <a:endParaRPr sz="1600">
              <a:solidFill>
                <a:schemeClr val="dk1"/>
              </a:solidFill>
            </a:endParaRPr>
          </a:p>
          <a:p>
            <a:pPr marL="457200" lvl="0" indent="-330200" algn="l" rtl="0">
              <a:lnSpc>
                <a:spcPct val="115000"/>
              </a:lnSpc>
              <a:spcBef>
                <a:spcPts val="0"/>
              </a:spcBef>
              <a:spcAft>
                <a:spcPts val="0"/>
              </a:spcAft>
              <a:buClr>
                <a:srgbClr val="00007D"/>
              </a:buClr>
              <a:buSzPts val="1600"/>
              <a:buChar char="■"/>
            </a:pPr>
            <a:r>
              <a:rPr lang="en-US" sz="1600">
                <a:solidFill>
                  <a:schemeClr val="dk1"/>
                </a:solidFill>
              </a:rPr>
              <a:t>Therefore, the moves of the nodes are </a:t>
            </a:r>
            <a:r>
              <a:rPr lang="en-US" sz="1600">
                <a:solidFill>
                  <a:srgbClr val="FF0000"/>
                </a:solidFill>
              </a:rPr>
              <a:t>serialized</a:t>
            </a:r>
            <a:r>
              <a:rPr lang="en-US" sz="1600">
                <a:solidFill>
                  <a:schemeClr val="dk1"/>
                </a:solidFill>
              </a:rPr>
              <a:t>; this is why the central demon model is also called the </a:t>
            </a:r>
            <a:r>
              <a:rPr lang="en-US" sz="1600">
                <a:solidFill>
                  <a:srgbClr val="FF0000"/>
                </a:solidFill>
              </a:rPr>
              <a:t>serial execution model</a:t>
            </a:r>
            <a:r>
              <a:rPr lang="en-US" sz="1600">
                <a:solidFill>
                  <a:schemeClr val="dk1"/>
                </a:solidFill>
              </a:rPr>
              <a:t>.</a:t>
            </a:r>
            <a:endParaRPr sz="1600">
              <a:solidFill>
                <a:schemeClr val="dk1"/>
              </a:solidFill>
            </a:endParaRPr>
          </a:p>
          <a:p>
            <a:pPr marL="457200" lvl="0" indent="-330200" algn="l" rtl="0">
              <a:lnSpc>
                <a:spcPct val="115000"/>
              </a:lnSpc>
              <a:spcBef>
                <a:spcPts val="0"/>
              </a:spcBef>
              <a:spcAft>
                <a:spcPts val="0"/>
              </a:spcAft>
              <a:buClr>
                <a:srgbClr val="00007D"/>
              </a:buClr>
              <a:buSzPts val="1600"/>
              <a:buChar char="■"/>
            </a:pPr>
            <a:r>
              <a:rPr lang="en-US" sz="1600">
                <a:solidFill>
                  <a:schemeClr val="dk1"/>
                </a:solidFill>
              </a:rPr>
              <a:t>However, the central demon selects privileged nodes in an unpredictable manner, so the execution sequence can be in any possible order.</a:t>
            </a:r>
            <a:endParaRPr sz="16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g172520136c5_0_0"/>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en-US"/>
              <a:t>Outline</a:t>
            </a:r>
            <a:endParaRPr/>
          </a:p>
        </p:txBody>
      </p:sp>
      <p:sp>
        <p:nvSpPr>
          <p:cNvPr id="96" name="Google Shape;96;g172520136c5_0_0"/>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SzPts val="900"/>
              <a:buNone/>
            </a:pPr>
            <a:fld id="{00000000-1234-1234-1234-123412341234}" type="slidenum">
              <a:rPr lang="en-US"/>
              <a:t>2</a:t>
            </a:fld>
            <a:endParaRPr/>
          </a:p>
        </p:txBody>
      </p:sp>
      <p:sp>
        <p:nvSpPr>
          <p:cNvPr id="97" name="Google Shape;97;g172520136c5_0_0"/>
          <p:cNvSpPr txBox="1"/>
          <p:nvPr/>
        </p:nvSpPr>
        <p:spPr>
          <a:xfrm>
            <a:off x="201679" y="1245656"/>
            <a:ext cx="8334300" cy="3086100"/>
          </a:xfrm>
          <a:prstGeom prst="rect">
            <a:avLst/>
          </a:prstGeom>
          <a:noFill/>
          <a:ln>
            <a:noFill/>
          </a:ln>
        </p:spPr>
        <p:txBody>
          <a:bodyPr spcFirstLastPara="1" wrap="square" lIns="91425" tIns="45700" rIns="91425" bIns="45700" anchor="t" anchorCtr="0">
            <a:noAutofit/>
          </a:bodyPr>
          <a:lstStyle/>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Introduction</a:t>
            </a:r>
            <a:endParaRPr sz="3000" b="0" i="0" u="none" strike="noStrike" cap="none">
              <a:solidFill>
                <a:srgbClr val="000000"/>
              </a:solidFill>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Preliminaries</a:t>
            </a:r>
            <a:endParaRPr sz="3000">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Proposed Scheme</a:t>
            </a:r>
            <a:endParaRPr sz="3000" b="0" i="0" u="none" strike="noStrike" cap="none">
              <a:solidFill>
                <a:srgbClr val="000000"/>
              </a:solidFill>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Times"/>
                <a:ea typeface="Times"/>
                <a:cs typeface="Times"/>
                <a:sym typeface="Times"/>
              </a:rPr>
              <a:t>Conclusion</a:t>
            </a:r>
            <a:endParaRPr sz="3000" b="0" i="0" u="none" strike="noStrike" cap="non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1a8481dc845_2_181"/>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Two-state self-stabilizing algorithm</a:t>
            </a:r>
            <a:endParaRPr/>
          </a:p>
        </p:txBody>
      </p:sp>
      <p:sp>
        <p:nvSpPr>
          <p:cNvPr id="311" name="Google Shape;311;g1a8481dc845_2_181"/>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20</a:t>
            </a:fld>
            <a:endParaRPr/>
          </a:p>
        </p:txBody>
      </p:sp>
      <p:sp>
        <p:nvSpPr>
          <p:cNvPr id="312" name="Google Shape;312;g1a8481dc845_2_181"/>
          <p:cNvSpPr txBox="1"/>
          <p:nvPr/>
        </p:nvSpPr>
        <p:spPr>
          <a:xfrm>
            <a:off x="457200" y="1141500"/>
            <a:ext cx="8433000" cy="2413500"/>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rgbClr val="00007D"/>
              </a:buClr>
              <a:buSzPts val="1600"/>
              <a:buChar char="■"/>
            </a:pPr>
            <a:r>
              <a:rPr lang="en-US" sz="1600">
                <a:solidFill>
                  <a:schemeClr val="dk1"/>
                </a:solidFill>
              </a:rPr>
              <a:t>Flatebo et al. proposed a two-state self-stabilizing algorithm to circulate a token on a token ring network. There are n nodes forming a ring, where each node keeps a two-state variable x</a:t>
            </a:r>
            <a:r>
              <a:rPr lang="en-US" sz="1600" baseline="-25000">
                <a:solidFill>
                  <a:schemeClr val="dk1"/>
                </a:solidFill>
              </a:rPr>
              <a:t>i</a:t>
            </a:r>
            <a:r>
              <a:rPr lang="en-US" sz="1600">
                <a:solidFill>
                  <a:schemeClr val="dk1"/>
                </a:solidFill>
              </a:rPr>
              <a:t>, 0 ≤ 𝑖 ≤ 𝑛 − 1. Each node has only one rule to execute:</a:t>
            </a: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457200" lvl="0" indent="0" algn="l" rtl="0">
              <a:lnSpc>
                <a:spcPct val="115000"/>
              </a:lnSpc>
              <a:spcBef>
                <a:spcPts val="0"/>
              </a:spcBef>
              <a:spcAft>
                <a:spcPts val="0"/>
              </a:spcAft>
              <a:buNone/>
            </a:pPr>
            <a:endParaRPr sz="1600">
              <a:solidFill>
                <a:schemeClr val="dk1"/>
              </a:solidFill>
            </a:endParaRPr>
          </a:p>
        </p:txBody>
      </p:sp>
      <p:pic>
        <p:nvPicPr>
          <p:cNvPr id="313" name="Google Shape;313;g1a8481dc845_2_181"/>
          <p:cNvPicPr preferRelativeResize="0"/>
          <p:nvPr/>
        </p:nvPicPr>
        <p:blipFill>
          <a:blip r:embed="rId3">
            <a:alphaModFix/>
          </a:blip>
          <a:stretch>
            <a:fillRect/>
          </a:stretch>
        </p:blipFill>
        <p:spPr>
          <a:xfrm>
            <a:off x="2217463" y="2214363"/>
            <a:ext cx="4709075" cy="787825"/>
          </a:xfrm>
          <a:prstGeom prst="rect">
            <a:avLst/>
          </a:prstGeom>
          <a:noFill/>
          <a:ln>
            <a:noFill/>
          </a:ln>
        </p:spPr>
      </p:pic>
      <p:pic>
        <p:nvPicPr>
          <p:cNvPr id="314" name="Google Shape;314;g1a8481dc845_2_181"/>
          <p:cNvPicPr preferRelativeResize="0"/>
          <p:nvPr/>
        </p:nvPicPr>
        <p:blipFill>
          <a:blip r:embed="rId4">
            <a:alphaModFix/>
          </a:blip>
          <a:stretch>
            <a:fillRect/>
          </a:stretch>
        </p:blipFill>
        <p:spPr>
          <a:xfrm>
            <a:off x="1488438" y="3189600"/>
            <a:ext cx="2857500" cy="1847850"/>
          </a:xfrm>
          <a:prstGeom prst="rect">
            <a:avLst/>
          </a:prstGeom>
          <a:noFill/>
          <a:ln>
            <a:noFill/>
          </a:ln>
        </p:spPr>
      </p:pic>
      <p:sp>
        <p:nvSpPr>
          <p:cNvPr id="315" name="Google Shape;315;g1a8481dc845_2_181"/>
          <p:cNvSpPr txBox="1"/>
          <p:nvPr/>
        </p:nvSpPr>
        <p:spPr>
          <a:xfrm>
            <a:off x="4608463" y="3999900"/>
            <a:ext cx="3250500" cy="794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1200"/>
              <a:t>Source : https://www.pctechguide.com/networking/token-ring-networks</a:t>
            </a:r>
            <a:endParaRPr sz="1200"/>
          </a:p>
        </p:txBody>
      </p:sp>
      <p:sp>
        <p:nvSpPr>
          <p:cNvPr id="316" name="Google Shape;316;g1a8481dc845_2_181"/>
          <p:cNvSpPr txBox="1"/>
          <p:nvPr/>
        </p:nvSpPr>
        <p:spPr>
          <a:xfrm>
            <a:off x="4571988" y="3713825"/>
            <a:ext cx="30357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a:t>Token Ring</a:t>
            </a:r>
            <a:endParaRPr sz="16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1a8481dc845_2_191"/>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Two-state self-stabilizing algorithm</a:t>
            </a:r>
            <a:endParaRPr/>
          </a:p>
        </p:txBody>
      </p:sp>
      <p:sp>
        <p:nvSpPr>
          <p:cNvPr id="322" name="Google Shape;322;g1a8481dc845_2_191"/>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21</a:t>
            </a:fld>
            <a:endParaRPr/>
          </a:p>
        </p:txBody>
      </p:sp>
      <p:sp>
        <p:nvSpPr>
          <p:cNvPr id="323" name="Google Shape;323;g1a8481dc845_2_191"/>
          <p:cNvSpPr txBox="1"/>
          <p:nvPr/>
        </p:nvSpPr>
        <p:spPr>
          <a:xfrm>
            <a:off x="457200" y="1141500"/>
            <a:ext cx="8433000" cy="2979900"/>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chemeClr val="lt2"/>
              </a:buClr>
              <a:buSzPts val="1600"/>
              <a:buChar char="■"/>
            </a:pPr>
            <a:r>
              <a:rPr lang="en-US" sz="1600">
                <a:solidFill>
                  <a:schemeClr val="dk1"/>
                </a:solidFill>
              </a:rPr>
              <a:t>The algorithm satisfy the </a:t>
            </a:r>
            <a:r>
              <a:rPr lang="en-US" sz="1600">
                <a:solidFill>
                  <a:srgbClr val="FF0000"/>
                </a:solidFill>
              </a:rPr>
              <a:t>convergence </a:t>
            </a:r>
            <a:r>
              <a:rPr lang="en-US" sz="1600">
                <a:solidFill>
                  <a:schemeClr val="dk1"/>
                </a:solidFill>
              </a:rPr>
              <a:t>property and the </a:t>
            </a:r>
            <a:r>
              <a:rPr lang="en-US" sz="1600">
                <a:solidFill>
                  <a:srgbClr val="FF0000"/>
                </a:solidFill>
              </a:rPr>
              <a:t>closure </a:t>
            </a:r>
            <a:r>
              <a:rPr lang="en-US" sz="1600">
                <a:solidFill>
                  <a:schemeClr val="dk1"/>
                </a:solidFill>
              </a:rPr>
              <a:t>property under the central demon model to reach the legitimate state that only one node is privileged. </a:t>
            </a:r>
            <a:endParaRPr sz="1600">
              <a:solidFill>
                <a:schemeClr val="dk1"/>
              </a:solidFill>
            </a:endParaRPr>
          </a:p>
          <a:p>
            <a:pPr marL="457200" lvl="0" indent="-330200" algn="l" rtl="0">
              <a:lnSpc>
                <a:spcPct val="115000"/>
              </a:lnSpc>
              <a:spcBef>
                <a:spcPts val="0"/>
              </a:spcBef>
              <a:spcAft>
                <a:spcPts val="0"/>
              </a:spcAft>
              <a:buClr>
                <a:schemeClr val="lt2"/>
              </a:buClr>
              <a:buSzPts val="1600"/>
              <a:buChar char="■"/>
            </a:pPr>
            <a:r>
              <a:rPr lang="en-US" sz="1600">
                <a:solidFill>
                  <a:schemeClr val="dk1"/>
                </a:solidFill>
              </a:rPr>
              <a:t>The algorithm is also proved to be able to circulate a token in a ring of nodes by regarding the privileged node as the node owning the token. In practice, it is a self-stabilizing algorithm that can tolerate transient faults. </a:t>
            </a: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457200" lvl="0" indent="0" algn="l" rtl="0">
              <a:lnSpc>
                <a:spcPct val="115000"/>
              </a:lnSpc>
              <a:spcBef>
                <a:spcPts val="0"/>
              </a:spcBef>
              <a:spcAft>
                <a:spcPts val="0"/>
              </a:spcAft>
              <a:buNone/>
            </a:pPr>
            <a:endParaRPr sz="160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1a8481dc845_4_0"/>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en-US"/>
              <a:t>Outline</a:t>
            </a:r>
            <a:endParaRPr/>
          </a:p>
        </p:txBody>
      </p:sp>
      <p:sp>
        <p:nvSpPr>
          <p:cNvPr id="329" name="Google Shape;329;g1a8481dc845_4_0"/>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SzPts val="900"/>
              <a:buNone/>
            </a:pPr>
            <a:fld id="{00000000-1234-1234-1234-123412341234}" type="slidenum">
              <a:rPr lang="en-US"/>
              <a:t>22</a:t>
            </a:fld>
            <a:endParaRPr/>
          </a:p>
        </p:txBody>
      </p:sp>
      <p:sp>
        <p:nvSpPr>
          <p:cNvPr id="330" name="Google Shape;330;g1a8481dc845_4_0"/>
          <p:cNvSpPr txBox="1"/>
          <p:nvPr/>
        </p:nvSpPr>
        <p:spPr>
          <a:xfrm>
            <a:off x="201679" y="1245656"/>
            <a:ext cx="8334300" cy="3086100"/>
          </a:xfrm>
          <a:prstGeom prst="rect">
            <a:avLst/>
          </a:prstGeom>
          <a:noFill/>
          <a:ln>
            <a:noFill/>
          </a:ln>
        </p:spPr>
        <p:txBody>
          <a:bodyPr spcFirstLastPara="1" wrap="square" lIns="91425" tIns="45700" rIns="91425" bIns="45700" anchor="t" anchorCtr="0">
            <a:noAutofit/>
          </a:bodyPr>
          <a:lstStyle/>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Introduction</a:t>
            </a:r>
            <a:endParaRPr sz="3000" b="0" i="0" u="none" strike="noStrike" cap="none">
              <a:solidFill>
                <a:srgbClr val="000000"/>
              </a:solidFill>
              <a:latin typeface="Times"/>
              <a:ea typeface="Times"/>
              <a:cs typeface="Times"/>
              <a:sym typeface="Times"/>
            </a:endParaRPr>
          </a:p>
          <a:p>
            <a:pPr marL="457200" marR="0" lvl="0" indent="-457200" algn="l" rtl="0">
              <a:lnSpc>
                <a:spcPct val="115000"/>
              </a:lnSpc>
              <a:spcBef>
                <a:spcPts val="0"/>
              </a:spcBef>
              <a:spcAft>
                <a:spcPts val="0"/>
              </a:spcAft>
              <a:buClr>
                <a:schemeClr val="dk1"/>
              </a:buClr>
              <a:buSzPts val="3000"/>
              <a:buFont typeface="Noto Sans Symbols"/>
              <a:buChar char="■"/>
            </a:pPr>
            <a:r>
              <a:rPr lang="en-US" sz="3000">
                <a:solidFill>
                  <a:schemeClr val="dk1"/>
                </a:solidFill>
                <a:latin typeface="Times"/>
                <a:ea typeface="Times"/>
                <a:cs typeface="Times"/>
                <a:sym typeface="Times"/>
              </a:rPr>
              <a:t>Preliminaries</a:t>
            </a:r>
            <a:endParaRPr sz="3000" i="0" u="none" strike="noStrike" cap="none">
              <a:solidFill>
                <a:schemeClr val="dk1"/>
              </a:solidFill>
              <a:latin typeface="Times"/>
              <a:ea typeface="Times"/>
              <a:cs typeface="Times"/>
              <a:sym typeface="Times"/>
            </a:endParaRPr>
          </a:p>
          <a:p>
            <a:pPr marL="457200" marR="0" lvl="0" indent="-457200" algn="l" rtl="0">
              <a:lnSpc>
                <a:spcPct val="115000"/>
              </a:lnSpc>
              <a:spcBef>
                <a:spcPts val="0"/>
              </a:spcBef>
              <a:spcAft>
                <a:spcPts val="0"/>
              </a:spcAft>
              <a:buClr>
                <a:srgbClr val="FF0000"/>
              </a:buClr>
              <a:buSzPts val="3000"/>
              <a:buFont typeface="Noto Sans Symbols"/>
              <a:buChar char="■"/>
            </a:pPr>
            <a:r>
              <a:rPr lang="en-US" sz="3000">
                <a:solidFill>
                  <a:srgbClr val="FF0000"/>
                </a:solidFill>
                <a:latin typeface="Times"/>
                <a:ea typeface="Times"/>
                <a:cs typeface="Times"/>
                <a:sym typeface="Times"/>
              </a:rPr>
              <a:t>Proposed Scheme</a:t>
            </a:r>
            <a:endParaRPr sz="3000" b="0" i="0" u="none" strike="noStrike" cap="none">
              <a:solidFill>
                <a:srgbClr val="FF0000"/>
              </a:solidFill>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Times"/>
                <a:ea typeface="Times"/>
                <a:cs typeface="Times"/>
                <a:sym typeface="Times"/>
              </a:rPr>
              <a:t>Conclusion</a:t>
            </a:r>
            <a:endParaRPr sz="3000" b="0" i="0" u="none" strike="noStrike" cap="non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1a8481dc845_4_40"/>
          <p:cNvSpPr txBox="1"/>
          <p:nvPr/>
        </p:nvSpPr>
        <p:spPr>
          <a:xfrm>
            <a:off x="468325" y="1383500"/>
            <a:ext cx="8279400" cy="3078900"/>
          </a:xfrm>
          <a:prstGeom prst="rect">
            <a:avLst/>
          </a:prstGeom>
          <a:noFill/>
          <a:ln>
            <a:noFill/>
          </a:ln>
        </p:spPr>
        <p:txBody>
          <a:bodyPr spcFirstLastPara="1" wrap="square" lIns="68575" tIns="34275" rIns="68575" bIns="34275" anchor="t" anchorCtr="0">
            <a:noAutofit/>
          </a:bodyPr>
          <a:lstStyle/>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By taking n as 3, the rules for nodes n</a:t>
            </a:r>
            <a:r>
              <a:rPr lang="en-US" sz="1600" baseline="-25000">
                <a:solidFill>
                  <a:schemeClr val="dk1"/>
                </a:solidFill>
              </a:rPr>
              <a:t>0</a:t>
            </a:r>
            <a:r>
              <a:rPr lang="en-US" sz="1600">
                <a:solidFill>
                  <a:schemeClr val="dk1"/>
                </a:solidFill>
              </a:rPr>
              <a:t>, n</a:t>
            </a:r>
            <a:r>
              <a:rPr lang="en-US" sz="1600" baseline="-25000">
                <a:solidFill>
                  <a:schemeClr val="dk1"/>
                </a:solidFill>
              </a:rPr>
              <a:t>1</a:t>
            </a:r>
            <a:r>
              <a:rPr lang="en-US" sz="1600">
                <a:solidFill>
                  <a:schemeClr val="dk1"/>
                </a:solidFill>
              </a:rPr>
              <a:t>, and n</a:t>
            </a:r>
            <a:r>
              <a:rPr lang="en-US" sz="1600" baseline="-25000">
                <a:solidFill>
                  <a:schemeClr val="dk1"/>
                </a:solidFill>
              </a:rPr>
              <a:t>2</a:t>
            </a:r>
            <a:r>
              <a:rPr lang="en-US" sz="1600">
                <a:solidFill>
                  <a:schemeClr val="dk1"/>
                </a:solidFill>
              </a:rPr>
              <a:t> are implemented with quantum circuits based on the </a:t>
            </a:r>
            <a:r>
              <a:rPr lang="en-US" sz="1600">
                <a:solidFill>
                  <a:srgbClr val="FF0000"/>
                </a:solidFill>
              </a:rPr>
              <a:t>IBM Quantum Experience</a:t>
            </a:r>
            <a:r>
              <a:rPr lang="en-US" sz="1600">
                <a:solidFill>
                  <a:schemeClr val="dk1"/>
                </a:solidFill>
              </a:rPr>
              <a:t> platform. Since the</a:t>
            </a:r>
            <a:r>
              <a:rPr lang="en-US" sz="1600">
                <a:solidFill>
                  <a:srgbClr val="FF0000"/>
                </a:solidFill>
              </a:rPr>
              <a:t> central demon</a:t>
            </a:r>
            <a:r>
              <a:rPr lang="en-US" sz="1600">
                <a:solidFill>
                  <a:schemeClr val="dk1"/>
                </a:solidFill>
              </a:rPr>
              <a:t> is assumed, the execution of the rule is </a:t>
            </a:r>
            <a:r>
              <a:rPr lang="en-US" sz="1600">
                <a:solidFill>
                  <a:srgbClr val="FF0000"/>
                </a:solidFill>
              </a:rPr>
              <a:t>serialized</a:t>
            </a:r>
            <a:r>
              <a:rPr lang="en-US" sz="1600">
                <a:solidFill>
                  <a:schemeClr val="dk1"/>
                </a:solidFill>
              </a:rPr>
              <a:t>. </a:t>
            </a: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The three input qubits are initialized to be in a uniform superposition state |𝜓⟩, as shown below:</a:t>
            </a: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0" lvl="0" indent="0" algn="l" rtl="0">
              <a:lnSpc>
                <a:spcPct val="115000"/>
              </a:lnSpc>
              <a:spcBef>
                <a:spcPts val="0"/>
              </a:spcBef>
              <a:spcAft>
                <a:spcPts val="0"/>
              </a:spcAft>
              <a:buNone/>
            </a:pP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The initial state |𝜓⟩ consists of all possible </a:t>
            </a:r>
            <a:r>
              <a:rPr lang="en-US" sz="1600">
                <a:solidFill>
                  <a:srgbClr val="FF0000"/>
                </a:solidFill>
              </a:rPr>
              <a:t>eight states of a token ring</a:t>
            </a:r>
            <a:r>
              <a:rPr lang="en-US" sz="1600">
                <a:solidFill>
                  <a:schemeClr val="dk1"/>
                </a:solidFill>
              </a:rPr>
              <a:t> of three nodes.</a:t>
            </a: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Some nodes are </a:t>
            </a:r>
            <a:r>
              <a:rPr lang="en-US" sz="1600">
                <a:solidFill>
                  <a:srgbClr val="FF0000"/>
                </a:solidFill>
              </a:rPr>
              <a:t>privileged</a:t>
            </a:r>
            <a:r>
              <a:rPr lang="en-US" sz="1600">
                <a:solidFill>
                  <a:schemeClr val="dk1"/>
                </a:solidFill>
              </a:rPr>
              <a:t> for a state, whereas some nodes are not privileged for the state.If a node is privileged, it makes a move to </a:t>
            </a:r>
            <a:r>
              <a:rPr lang="en-US" sz="1600">
                <a:solidFill>
                  <a:srgbClr val="FF0000"/>
                </a:solidFill>
              </a:rPr>
              <a:t>flip its state</a:t>
            </a:r>
            <a:r>
              <a:rPr lang="en-US" sz="1600">
                <a:solidFill>
                  <a:schemeClr val="dk1"/>
                </a:solidFill>
              </a:rPr>
              <a:t>.Therefore, the system is in the state after a certain node has been privileged and made a move.</a:t>
            </a:r>
            <a:endParaRPr sz="1600">
              <a:solidFill>
                <a:schemeClr val="dk1"/>
              </a:solidFill>
            </a:endParaRPr>
          </a:p>
          <a:p>
            <a:pPr marL="457200" lvl="0" indent="-228600" algn="l" rtl="0">
              <a:spcBef>
                <a:spcPts val="500"/>
              </a:spcBef>
              <a:spcAft>
                <a:spcPts val="0"/>
              </a:spcAft>
              <a:buNone/>
            </a:pPr>
            <a:endParaRPr sz="2400">
              <a:solidFill>
                <a:srgbClr val="000000"/>
              </a:solidFill>
            </a:endParaRPr>
          </a:p>
        </p:txBody>
      </p:sp>
      <p:pic>
        <p:nvPicPr>
          <p:cNvPr id="336" name="Google Shape;336;g1a8481dc845_4_40"/>
          <p:cNvPicPr preferRelativeResize="0"/>
          <p:nvPr/>
        </p:nvPicPr>
        <p:blipFill>
          <a:blip r:embed="rId3">
            <a:alphaModFix/>
          </a:blip>
          <a:stretch>
            <a:fillRect/>
          </a:stretch>
        </p:blipFill>
        <p:spPr>
          <a:xfrm>
            <a:off x="974625" y="2793125"/>
            <a:ext cx="6477775" cy="559500"/>
          </a:xfrm>
          <a:prstGeom prst="rect">
            <a:avLst/>
          </a:prstGeom>
          <a:noFill/>
          <a:ln>
            <a:noFill/>
          </a:ln>
        </p:spPr>
      </p:pic>
      <p:sp>
        <p:nvSpPr>
          <p:cNvPr id="337" name="Google Shape;337;g1a8481dc845_4_40"/>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Clr>
                <a:schemeClr val="dk1"/>
              </a:buClr>
              <a:buSzPts val="1100"/>
              <a:buFont typeface="Arial"/>
              <a:buNone/>
            </a:pPr>
            <a:r>
              <a:rPr lang="en-US"/>
              <a:t>Proposed Scheme</a:t>
            </a:r>
            <a:endParaRPr/>
          </a:p>
        </p:txBody>
      </p:sp>
      <p:sp>
        <p:nvSpPr>
          <p:cNvPr id="338" name="Google Shape;338;g1a8481dc845_4_40"/>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43" name="Google Shape;343;g1a8481dc845_4_47"/>
          <p:cNvPicPr preferRelativeResize="0"/>
          <p:nvPr/>
        </p:nvPicPr>
        <p:blipFill>
          <a:blip r:embed="rId3">
            <a:alphaModFix/>
          </a:blip>
          <a:stretch>
            <a:fillRect/>
          </a:stretch>
        </p:blipFill>
        <p:spPr>
          <a:xfrm>
            <a:off x="264975" y="409500"/>
            <a:ext cx="8715502" cy="4682450"/>
          </a:xfrm>
          <a:prstGeom prst="rect">
            <a:avLst/>
          </a:prstGeom>
          <a:noFill/>
          <a:ln>
            <a:noFill/>
          </a:ln>
        </p:spPr>
      </p:pic>
      <p:sp>
        <p:nvSpPr>
          <p:cNvPr id="344" name="Google Shape;344;g1a8481dc845_4_47"/>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pic>
        <p:nvPicPr>
          <p:cNvPr id="349" name="Google Shape;349;g1a8481dc845_4_56"/>
          <p:cNvPicPr preferRelativeResize="0"/>
          <p:nvPr/>
        </p:nvPicPr>
        <p:blipFill>
          <a:blip r:embed="rId3">
            <a:alphaModFix/>
          </a:blip>
          <a:stretch>
            <a:fillRect/>
          </a:stretch>
        </p:blipFill>
        <p:spPr>
          <a:xfrm>
            <a:off x="152400" y="556598"/>
            <a:ext cx="8839200" cy="4491150"/>
          </a:xfrm>
          <a:prstGeom prst="rect">
            <a:avLst/>
          </a:prstGeom>
          <a:noFill/>
          <a:ln>
            <a:noFill/>
          </a:ln>
        </p:spPr>
      </p:pic>
      <p:sp>
        <p:nvSpPr>
          <p:cNvPr id="350" name="Google Shape;350;g1a8481dc845_4_56"/>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pic>
        <p:nvPicPr>
          <p:cNvPr id="355" name="Google Shape;355;g1a2acd8d274_1_0"/>
          <p:cNvPicPr preferRelativeResize="0"/>
          <p:nvPr/>
        </p:nvPicPr>
        <p:blipFill>
          <a:blip r:embed="rId3">
            <a:alphaModFix/>
          </a:blip>
          <a:stretch>
            <a:fillRect/>
          </a:stretch>
        </p:blipFill>
        <p:spPr>
          <a:xfrm>
            <a:off x="127400" y="534061"/>
            <a:ext cx="8889200" cy="4520225"/>
          </a:xfrm>
          <a:prstGeom prst="rect">
            <a:avLst/>
          </a:prstGeom>
          <a:noFill/>
          <a:ln>
            <a:noFill/>
          </a:ln>
        </p:spPr>
      </p:pic>
      <p:sp>
        <p:nvSpPr>
          <p:cNvPr id="356" name="Google Shape;356;g1a2acd8d274_1_0"/>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g1a8481dc845_4_62"/>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27</a:t>
            </a:fld>
            <a:endParaRPr/>
          </a:p>
        </p:txBody>
      </p:sp>
      <p:pic>
        <p:nvPicPr>
          <p:cNvPr id="362" name="Google Shape;362;g1a8481dc845_4_62"/>
          <p:cNvPicPr preferRelativeResize="0"/>
          <p:nvPr/>
        </p:nvPicPr>
        <p:blipFill>
          <a:blip r:embed="rId3">
            <a:alphaModFix/>
          </a:blip>
          <a:stretch>
            <a:fillRect/>
          </a:stretch>
        </p:blipFill>
        <p:spPr>
          <a:xfrm>
            <a:off x="0" y="1450437"/>
            <a:ext cx="9084351" cy="270003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g1a8481dc845_4_6"/>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en-US"/>
              <a:t>Outline</a:t>
            </a:r>
            <a:endParaRPr/>
          </a:p>
        </p:txBody>
      </p:sp>
      <p:sp>
        <p:nvSpPr>
          <p:cNvPr id="368" name="Google Shape;368;g1a8481dc845_4_6"/>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SzPts val="900"/>
              <a:buNone/>
            </a:pPr>
            <a:fld id="{00000000-1234-1234-1234-123412341234}" type="slidenum">
              <a:rPr lang="en-US"/>
              <a:t>28</a:t>
            </a:fld>
            <a:endParaRPr/>
          </a:p>
        </p:txBody>
      </p:sp>
      <p:sp>
        <p:nvSpPr>
          <p:cNvPr id="369" name="Google Shape;369;g1a8481dc845_4_6"/>
          <p:cNvSpPr txBox="1"/>
          <p:nvPr/>
        </p:nvSpPr>
        <p:spPr>
          <a:xfrm>
            <a:off x="201679" y="1245656"/>
            <a:ext cx="8334300" cy="3086100"/>
          </a:xfrm>
          <a:prstGeom prst="rect">
            <a:avLst/>
          </a:prstGeom>
          <a:noFill/>
          <a:ln>
            <a:noFill/>
          </a:ln>
        </p:spPr>
        <p:txBody>
          <a:bodyPr spcFirstLastPara="1" wrap="square" lIns="91425" tIns="45700" rIns="91425" bIns="45700" anchor="t" anchorCtr="0">
            <a:noAutofit/>
          </a:bodyPr>
          <a:lstStyle/>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Introduction</a:t>
            </a:r>
            <a:endParaRPr sz="3000" b="0" i="0" u="none" strike="noStrike" cap="none">
              <a:solidFill>
                <a:srgbClr val="000000"/>
              </a:solidFill>
              <a:latin typeface="Times"/>
              <a:ea typeface="Times"/>
              <a:cs typeface="Times"/>
              <a:sym typeface="Times"/>
            </a:endParaRPr>
          </a:p>
          <a:p>
            <a:pPr marL="457200" marR="0" lvl="0" indent="-457200" algn="l" rtl="0">
              <a:lnSpc>
                <a:spcPct val="115000"/>
              </a:lnSpc>
              <a:spcBef>
                <a:spcPts val="0"/>
              </a:spcBef>
              <a:spcAft>
                <a:spcPts val="0"/>
              </a:spcAft>
              <a:buClr>
                <a:schemeClr val="dk1"/>
              </a:buClr>
              <a:buSzPts val="3000"/>
              <a:buFont typeface="Noto Sans Symbols"/>
              <a:buChar char="■"/>
            </a:pPr>
            <a:r>
              <a:rPr lang="en-US" sz="3000">
                <a:solidFill>
                  <a:schemeClr val="dk1"/>
                </a:solidFill>
                <a:latin typeface="Times"/>
                <a:ea typeface="Times"/>
                <a:cs typeface="Times"/>
                <a:sym typeface="Times"/>
              </a:rPr>
              <a:t>Preliminaries</a:t>
            </a:r>
            <a:endParaRPr sz="3000" i="0" u="none" strike="noStrike" cap="none">
              <a:solidFill>
                <a:schemeClr val="dk1"/>
              </a:solidFill>
              <a:latin typeface="Times"/>
              <a:ea typeface="Times"/>
              <a:cs typeface="Times"/>
              <a:sym typeface="Times"/>
            </a:endParaRPr>
          </a:p>
          <a:p>
            <a:pPr marL="457200" marR="0" lvl="0" indent="-457200" algn="l" rtl="0">
              <a:lnSpc>
                <a:spcPct val="115000"/>
              </a:lnSpc>
              <a:spcBef>
                <a:spcPts val="0"/>
              </a:spcBef>
              <a:spcAft>
                <a:spcPts val="0"/>
              </a:spcAft>
              <a:buClr>
                <a:schemeClr val="dk1"/>
              </a:buClr>
              <a:buSzPts val="3000"/>
              <a:buFont typeface="Noto Sans Symbols"/>
              <a:buChar char="■"/>
            </a:pPr>
            <a:r>
              <a:rPr lang="en-US" sz="3000">
                <a:solidFill>
                  <a:schemeClr val="dk1"/>
                </a:solidFill>
                <a:latin typeface="Times"/>
                <a:ea typeface="Times"/>
                <a:cs typeface="Times"/>
                <a:sym typeface="Times"/>
              </a:rPr>
              <a:t>Proposed Scheme</a:t>
            </a:r>
            <a:endParaRPr sz="3000" b="0" i="0" u="none" strike="noStrike" cap="none">
              <a:solidFill>
                <a:schemeClr val="dk1"/>
              </a:solidFill>
              <a:latin typeface="Times"/>
              <a:ea typeface="Times"/>
              <a:cs typeface="Times"/>
              <a:sym typeface="Times"/>
            </a:endParaRPr>
          </a:p>
          <a:p>
            <a:pPr marL="457200" marR="0" lvl="0" indent="-457200" algn="l" rtl="0">
              <a:lnSpc>
                <a:spcPct val="115000"/>
              </a:lnSpc>
              <a:spcBef>
                <a:spcPts val="0"/>
              </a:spcBef>
              <a:spcAft>
                <a:spcPts val="0"/>
              </a:spcAft>
              <a:buClr>
                <a:srgbClr val="FF0000"/>
              </a:buClr>
              <a:buSzPts val="3000"/>
              <a:buFont typeface="Noto Sans Symbols"/>
              <a:buChar char="■"/>
            </a:pPr>
            <a:r>
              <a:rPr lang="en-US" sz="3000" b="0" i="0" u="none" strike="noStrike" cap="none">
                <a:solidFill>
                  <a:srgbClr val="FF0000"/>
                </a:solidFill>
                <a:latin typeface="Times"/>
                <a:ea typeface="Times"/>
                <a:cs typeface="Times"/>
                <a:sym typeface="Times"/>
              </a:rPr>
              <a:t>Conclusion</a:t>
            </a:r>
            <a:endParaRPr sz="3000" b="0" i="0" u="none" strike="noStrike" cap="none">
              <a:solidFill>
                <a:srgbClr val="FF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g1a8481dc845_4_69"/>
          <p:cNvSpPr txBox="1"/>
          <p:nvPr/>
        </p:nvSpPr>
        <p:spPr>
          <a:xfrm>
            <a:off x="468325" y="1383500"/>
            <a:ext cx="8279400" cy="3078900"/>
          </a:xfrm>
          <a:prstGeom prst="rect">
            <a:avLst/>
          </a:prstGeom>
          <a:noFill/>
          <a:ln>
            <a:noFill/>
          </a:ln>
        </p:spPr>
        <p:txBody>
          <a:bodyPr spcFirstLastPara="1" wrap="square" lIns="68575" tIns="34275" rIns="68575" bIns="34275" anchor="t" anchorCtr="0">
            <a:noAutofit/>
          </a:bodyPr>
          <a:lstStyle/>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This paper proposes constructing specific quantum entanglement of n qubits on the basis of a </a:t>
            </a:r>
            <a:r>
              <a:rPr lang="en-US" sz="1600">
                <a:solidFill>
                  <a:srgbClr val="FF0000"/>
                </a:solidFill>
              </a:rPr>
              <a:t>self-stabilizing token ring</a:t>
            </a:r>
            <a:r>
              <a:rPr lang="en-US" sz="1600">
                <a:solidFill>
                  <a:schemeClr val="dk1"/>
                </a:solidFill>
              </a:rPr>
              <a:t> algorithm.</a:t>
            </a: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It shows the quantum circuit implementation of the self-stabilizing token ring algorithm based on the IBM Quantum Experience platform. </a:t>
            </a: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The probability distribution of qubits is also shown for verifying that the qubits are indeed in </a:t>
            </a:r>
            <a:r>
              <a:rPr lang="en-US" sz="1600">
                <a:solidFill>
                  <a:srgbClr val="FF0000"/>
                </a:solidFill>
              </a:rPr>
              <a:t>specific quantum entanglement states</a:t>
            </a:r>
            <a:r>
              <a:rPr lang="en-US" sz="1600">
                <a:solidFill>
                  <a:schemeClr val="dk1"/>
                </a:solidFill>
              </a:rPr>
              <a:t> </a:t>
            </a:r>
            <a:r>
              <a:rPr lang="en-US" sz="1600">
                <a:solidFill>
                  <a:srgbClr val="FF0000"/>
                </a:solidFill>
              </a:rPr>
              <a:t>corresponding to legitimate states</a:t>
            </a:r>
            <a:r>
              <a:rPr lang="en-US" sz="1600">
                <a:solidFill>
                  <a:schemeClr val="dk1"/>
                </a:solidFill>
              </a:rPr>
              <a:t> of self-stabilizing algorithms.</a:t>
            </a: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To the best of our knowledge, this is the </a:t>
            </a:r>
            <a:r>
              <a:rPr lang="en-US" sz="1600">
                <a:solidFill>
                  <a:srgbClr val="FF0000"/>
                </a:solidFill>
              </a:rPr>
              <a:t>first attempt</a:t>
            </a:r>
            <a:r>
              <a:rPr lang="en-US" sz="1600">
                <a:solidFill>
                  <a:schemeClr val="dk1"/>
                </a:solidFill>
              </a:rPr>
              <a:t> to realize quantum entanglement based on the self-stabilizing algorithm.</a:t>
            </a:r>
            <a:endParaRPr sz="1600">
              <a:solidFill>
                <a:schemeClr val="dk1"/>
              </a:solidFill>
            </a:endParaRPr>
          </a:p>
        </p:txBody>
      </p:sp>
      <p:sp>
        <p:nvSpPr>
          <p:cNvPr id="375" name="Google Shape;375;g1a8481dc845_4_69"/>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Conclusion</a:t>
            </a:r>
            <a:endParaRPr/>
          </a:p>
        </p:txBody>
      </p:sp>
      <p:sp>
        <p:nvSpPr>
          <p:cNvPr id="376" name="Google Shape;376;g1a8481dc845_4_69"/>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a8481dc845_2_12"/>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en-US"/>
              <a:t>Outline</a:t>
            </a:r>
            <a:endParaRPr/>
          </a:p>
        </p:txBody>
      </p:sp>
      <p:sp>
        <p:nvSpPr>
          <p:cNvPr id="103" name="Google Shape;103;g1a8481dc845_2_12"/>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SzPts val="900"/>
              <a:buNone/>
            </a:pPr>
            <a:fld id="{00000000-1234-1234-1234-123412341234}" type="slidenum">
              <a:rPr lang="en-US"/>
              <a:t>3</a:t>
            </a:fld>
            <a:endParaRPr/>
          </a:p>
        </p:txBody>
      </p:sp>
      <p:sp>
        <p:nvSpPr>
          <p:cNvPr id="104" name="Google Shape;104;g1a8481dc845_2_12"/>
          <p:cNvSpPr txBox="1"/>
          <p:nvPr/>
        </p:nvSpPr>
        <p:spPr>
          <a:xfrm>
            <a:off x="201679" y="1245656"/>
            <a:ext cx="8334300" cy="3086100"/>
          </a:xfrm>
          <a:prstGeom prst="rect">
            <a:avLst/>
          </a:prstGeom>
          <a:noFill/>
          <a:ln>
            <a:noFill/>
          </a:ln>
        </p:spPr>
        <p:txBody>
          <a:bodyPr spcFirstLastPara="1" wrap="square" lIns="91425" tIns="45700" rIns="91425" bIns="45700" anchor="t" anchorCtr="0">
            <a:noAutofit/>
          </a:bodyPr>
          <a:lstStyle/>
          <a:p>
            <a:pPr marL="457200" marR="0" lvl="0" indent="-457200" algn="l" rtl="0">
              <a:lnSpc>
                <a:spcPct val="115000"/>
              </a:lnSpc>
              <a:spcBef>
                <a:spcPts val="0"/>
              </a:spcBef>
              <a:spcAft>
                <a:spcPts val="0"/>
              </a:spcAft>
              <a:buClr>
                <a:srgbClr val="FF0000"/>
              </a:buClr>
              <a:buSzPts val="3000"/>
              <a:buFont typeface="Noto Sans Symbols"/>
              <a:buChar char="■"/>
            </a:pPr>
            <a:r>
              <a:rPr lang="en-US" sz="3000">
                <a:solidFill>
                  <a:srgbClr val="FF0000"/>
                </a:solidFill>
                <a:latin typeface="Times"/>
                <a:ea typeface="Times"/>
                <a:cs typeface="Times"/>
                <a:sym typeface="Times"/>
              </a:rPr>
              <a:t>Introduction</a:t>
            </a:r>
            <a:endParaRPr sz="3000" b="0" i="0" u="none" strike="noStrike" cap="none">
              <a:solidFill>
                <a:srgbClr val="FF0000"/>
              </a:solidFill>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Preliminaries</a:t>
            </a:r>
            <a:endParaRPr sz="3000">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Proposed Scheme</a:t>
            </a:r>
            <a:endParaRPr sz="3000" b="0" i="0" u="none" strike="noStrike" cap="none">
              <a:solidFill>
                <a:srgbClr val="000000"/>
              </a:solidFill>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Times"/>
                <a:ea typeface="Times"/>
                <a:cs typeface="Times"/>
                <a:sym typeface="Times"/>
              </a:rPr>
              <a:t>Conclusion</a:t>
            </a:r>
            <a:endParaRPr sz="3000" b="0" i="0" u="none" strike="noStrike" cap="non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g1a8481dc845_4_76"/>
          <p:cNvSpPr txBox="1"/>
          <p:nvPr/>
        </p:nvSpPr>
        <p:spPr>
          <a:xfrm>
            <a:off x="468325" y="1383500"/>
            <a:ext cx="8279400" cy="3078900"/>
          </a:xfrm>
          <a:prstGeom prst="rect">
            <a:avLst/>
          </a:prstGeom>
          <a:noFill/>
          <a:ln>
            <a:noFill/>
          </a:ln>
        </p:spPr>
        <p:txBody>
          <a:bodyPr spcFirstLastPara="1" wrap="square" lIns="68575" tIns="34275" rIns="68575" bIns="34275" anchor="t" anchorCtr="0">
            <a:noAutofit/>
          </a:bodyPr>
          <a:lstStyle/>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The quantum entanglement states realized in this paper can be applied to form the quantum Internet for </a:t>
            </a:r>
            <a:r>
              <a:rPr lang="en-US" sz="1600">
                <a:solidFill>
                  <a:srgbClr val="FF0000"/>
                </a:solidFill>
              </a:rPr>
              <a:t>building a DQCS having fault-tolerant token circulation</a:t>
            </a:r>
            <a:r>
              <a:rPr lang="en-US" sz="1600">
                <a:solidFill>
                  <a:schemeClr val="dk1"/>
                </a:solidFill>
              </a:rPr>
              <a:t>.</a:t>
            </a: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In the future, we plan to connect real quantum processors to build DQCSs with the token ring quantum entanglement states for performing token ring-based quantum computation.</a:t>
            </a:r>
            <a:endParaRPr sz="1600">
              <a:solidFill>
                <a:schemeClr val="dk1"/>
              </a:solidFill>
            </a:endParaRPr>
          </a:p>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We also plan to investigate more self-stabilizing algorithms to see if we can construct specific quantum entanglement states based on them.</a:t>
            </a:r>
            <a:endParaRPr sz="1600">
              <a:solidFill>
                <a:schemeClr val="dk1"/>
              </a:solidFill>
            </a:endParaRPr>
          </a:p>
        </p:txBody>
      </p:sp>
      <p:sp>
        <p:nvSpPr>
          <p:cNvPr id="382" name="Google Shape;382;g1a8481dc845_4_76"/>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Conclusion</a:t>
            </a:r>
            <a:endParaRPr/>
          </a:p>
        </p:txBody>
      </p:sp>
      <p:sp>
        <p:nvSpPr>
          <p:cNvPr id="383" name="Google Shape;383;g1a8481dc845_4_76"/>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12176bbb184_0_53"/>
          <p:cNvSpPr txBox="1">
            <a:spLocks noGrp="1"/>
          </p:cNvSpPr>
          <p:nvPr>
            <p:ph type="title"/>
          </p:nvPr>
        </p:nvSpPr>
        <p:spPr>
          <a:xfrm>
            <a:off x="457200" y="342900"/>
            <a:ext cx="8229600" cy="4694700"/>
          </a:xfrm>
          <a:prstGeom prst="rect">
            <a:avLst/>
          </a:prstGeom>
          <a:noFill/>
          <a:ln>
            <a:noFill/>
          </a:ln>
        </p:spPr>
        <p:txBody>
          <a:bodyPr spcFirstLastPara="1" wrap="square" lIns="68575" tIns="34275" rIns="68575" bIns="34275" anchor="ctr" anchorCtr="0">
            <a:noAutofit/>
          </a:bodyPr>
          <a:lstStyle/>
          <a:p>
            <a:pPr marL="0" lvl="0" indent="0" algn="ctr" rtl="0">
              <a:lnSpc>
                <a:spcPct val="100000"/>
              </a:lnSpc>
              <a:spcBef>
                <a:spcPts val="0"/>
              </a:spcBef>
              <a:spcAft>
                <a:spcPts val="0"/>
              </a:spcAft>
              <a:buSzPts val="1100"/>
              <a:buNone/>
            </a:pPr>
            <a:r>
              <a:rPr lang="en-US" sz="10000"/>
              <a:t>Q&amp;A</a:t>
            </a:r>
            <a:endParaRPr i="1"/>
          </a:p>
        </p:txBody>
      </p:sp>
      <p:sp>
        <p:nvSpPr>
          <p:cNvPr id="389" name="Google Shape;389;g12176bbb184_0_53"/>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SzPts val="900"/>
              <a:buNone/>
            </a:pPr>
            <a:fld id="{00000000-1234-1234-1234-123412341234}" type="slidenum">
              <a:rPr lang="en-US"/>
              <a:t>31</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1a8481dc845_2_52"/>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Introduction</a:t>
            </a:r>
            <a:endParaRPr/>
          </a:p>
        </p:txBody>
      </p:sp>
      <p:sp>
        <p:nvSpPr>
          <p:cNvPr id="110" name="Google Shape;110;g1a8481dc845_2_52"/>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None/>
            </a:pPr>
            <a:fld id="{00000000-1234-1234-1234-123412341234}" type="slidenum">
              <a:rPr lang="en-US"/>
              <a:t>4</a:t>
            </a:fld>
            <a:endParaRPr/>
          </a:p>
        </p:txBody>
      </p:sp>
      <p:sp>
        <p:nvSpPr>
          <p:cNvPr id="111" name="Google Shape;111;g1a8481dc845_2_52"/>
          <p:cNvSpPr txBox="1"/>
          <p:nvPr/>
        </p:nvSpPr>
        <p:spPr>
          <a:xfrm>
            <a:off x="457200" y="1141500"/>
            <a:ext cx="8433000" cy="2130300"/>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rgbClr val="00007D"/>
              </a:buClr>
              <a:buSzPts val="1600"/>
              <a:buChar char="■"/>
            </a:pPr>
            <a:r>
              <a:rPr lang="en-US" sz="1600"/>
              <a:t>Quantum entanglement, introduced by Schrodinger and referred to as </a:t>
            </a:r>
            <a:r>
              <a:rPr lang="en-US" sz="1600">
                <a:solidFill>
                  <a:srgbClr val="FF0000"/>
                </a:solidFill>
              </a:rPr>
              <a:t>“spooky action at a distance” </a:t>
            </a:r>
            <a:r>
              <a:rPr lang="en-US" sz="1600"/>
              <a:t>by Einstein, is very critical in quantum mechanics.</a:t>
            </a:r>
            <a:endParaRPr sz="1600"/>
          </a:p>
          <a:p>
            <a:pPr marL="457200" lvl="0" indent="-330200" algn="l" rtl="0">
              <a:lnSpc>
                <a:spcPct val="115000"/>
              </a:lnSpc>
              <a:spcBef>
                <a:spcPts val="0"/>
              </a:spcBef>
              <a:spcAft>
                <a:spcPts val="0"/>
              </a:spcAft>
              <a:buClr>
                <a:srgbClr val="00007D"/>
              </a:buClr>
              <a:buSzPts val="1600"/>
              <a:buChar char="■"/>
            </a:pPr>
            <a:r>
              <a:rPr lang="en-US" sz="1600"/>
              <a:t>In physics, action at a distance is the concept that an object can be affected without being physically touched by another object.</a:t>
            </a:r>
            <a:endParaRPr sz="1600"/>
          </a:p>
          <a:p>
            <a:pPr marL="457200" lvl="0" indent="-330200" algn="l" rtl="0">
              <a:lnSpc>
                <a:spcPct val="115000"/>
              </a:lnSpc>
              <a:spcBef>
                <a:spcPts val="0"/>
              </a:spcBef>
              <a:spcAft>
                <a:spcPts val="0"/>
              </a:spcAft>
              <a:buClr>
                <a:srgbClr val="00007D"/>
              </a:buClr>
              <a:buSzPts val="1600"/>
              <a:buChar char="■"/>
            </a:pPr>
            <a:r>
              <a:rPr lang="en-US" sz="1600"/>
              <a:t>For example, regarding two entangled photons with opposite polarization, if one photon is observed (or measured) to be vertically polarized, then the other photon must be observed to be horizontally polarized.</a:t>
            </a:r>
            <a:endParaRPr sz="1600"/>
          </a:p>
        </p:txBody>
      </p:sp>
      <p:pic>
        <p:nvPicPr>
          <p:cNvPr id="112" name="Google Shape;112;g1a8481dc845_2_52"/>
          <p:cNvPicPr preferRelativeResize="0"/>
          <p:nvPr/>
        </p:nvPicPr>
        <p:blipFill>
          <a:blip r:embed="rId3">
            <a:alphaModFix/>
          </a:blip>
          <a:stretch>
            <a:fillRect/>
          </a:stretch>
        </p:blipFill>
        <p:spPr>
          <a:xfrm>
            <a:off x="946150" y="3271801"/>
            <a:ext cx="3566175" cy="1872225"/>
          </a:xfrm>
          <a:prstGeom prst="rect">
            <a:avLst/>
          </a:prstGeom>
          <a:noFill/>
          <a:ln>
            <a:noFill/>
          </a:ln>
        </p:spPr>
      </p:pic>
      <p:sp>
        <p:nvSpPr>
          <p:cNvPr id="113" name="Google Shape;113;g1a8481dc845_2_52"/>
          <p:cNvSpPr txBox="1"/>
          <p:nvPr/>
        </p:nvSpPr>
        <p:spPr>
          <a:xfrm>
            <a:off x="4512325" y="3999900"/>
            <a:ext cx="3250500" cy="1143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a:t>Source : https://www.quantamagazine.org/how-bells-theorem-proved-spooky-action-at-a-distance-is-real-20210720/</a:t>
            </a:r>
            <a:endParaRPr/>
          </a:p>
        </p:txBody>
      </p:sp>
      <p:sp>
        <p:nvSpPr>
          <p:cNvPr id="114" name="Google Shape;114;g1a8481dc845_2_52"/>
          <p:cNvSpPr txBox="1"/>
          <p:nvPr/>
        </p:nvSpPr>
        <p:spPr>
          <a:xfrm>
            <a:off x="4512325" y="3649375"/>
            <a:ext cx="30357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a:t>Quantum entanglement</a:t>
            </a:r>
            <a:endParaRPr sz="16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1a8481dc845_2_23"/>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Introduction</a:t>
            </a:r>
            <a:endParaRPr/>
          </a:p>
        </p:txBody>
      </p:sp>
      <p:sp>
        <p:nvSpPr>
          <p:cNvPr id="120" name="Google Shape;120;g1a8481dc845_2_23"/>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5</a:t>
            </a:fld>
            <a:endParaRPr/>
          </a:p>
        </p:txBody>
      </p:sp>
      <p:sp>
        <p:nvSpPr>
          <p:cNvPr id="121" name="Google Shape;121;g1a8481dc845_2_23"/>
          <p:cNvSpPr txBox="1"/>
          <p:nvPr/>
        </p:nvSpPr>
        <p:spPr>
          <a:xfrm>
            <a:off x="457200" y="1141500"/>
            <a:ext cx="8433000" cy="3546300"/>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rgbClr val="00007D"/>
              </a:buClr>
              <a:buSzPts val="1600"/>
              <a:buChar char="■"/>
            </a:pPr>
            <a:r>
              <a:rPr lang="en-US" sz="1600"/>
              <a:t>This paper shows how to construct quantum entanglement states of n qubits based on a </a:t>
            </a:r>
            <a:r>
              <a:rPr lang="en-US" sz="1600">
                <a:solidFill>
                  <a:srgbClr val="FF0000"/>
                </a:solidFill>
              </a:rPr>
              <a:t>self-stabilizing token ring algorithm</a:t>
            </a:r>
            <a:r>
              <a:rPr lang="en-US" sz="1600"/>
              <a:t>. </a:t>
            </a:r>
            <a:endParaRPr sz="1600"/>
          </a:p>
          <a:p>
            <a:pPr marL="457200" lvl="0" indent="-330200" algn="l" rtl="0">
              <a:lnSpc>
                <a:spcPct val="115000"/>
              </a:lnSpc>
              <a:spcBef>
                <a:spcPts val="0"/>
              </a:spcBef>
              <a:spcAft>
                <a:spcPts val="0"/>
              </a:spcAft>
              <a:buClr>
                <a:srgbClr val="00007D"/>
              </a:buClr>
              <a:buSzPts val="1600"/>
              <a:buChar char="■"/>
            </a:pPr>
            <a:r>
              <a:rPr lang="en-US" sz="1600"/>
              <a:t>To the best of our knowledge, this is the first attempt to construct quantum entanglement based on the self-stabilizing algorithm.</a:t>
            </a:r>
            <a:endParaRPr sz="1600"/>
          </a:p>
          <a:p>
            <a:pPr marL="457200" lvl="0" indent="-330200" algn="l" rtl="0">
              <a:lnSpc>
                <a:spcPct val="115000"/>
              </a:lnSpc>
              <a:spcBef>
                <a:spcPts val="0"/>
              </a:spcBef>
              <a:spcAft>
                <a:spcPts val="0"/>
              </a:spcAft>
              <a:buClr>
                <a:srgbClr val="00007D"/>
              </a:buClr>
              <a:buSzPts val="1600"/>
              <a:buChar char="■"/>
            </a:pPr>
            <a:r>
              <a:rPr lang="en-US" sz="1600"/>
              <a:t>It is well known that self-stabilizing algorithms are </a:t>
            </a:r>
            <a:r>
              <a:rPr lang="en-US" sz="1600">
                <a:solidFill>
                  <a:srgbClr val="FF0000"/>
                </a:solidFill>
              </a:rPr>
              <a:t>fault-tolerant</a:t>
            </a:r>
            <a:r>
              <a:rPr lang="en-US" sz="1600"/>
              <a:t> in the sense that they can tolerant transient faults.</a:t>
            </a:r>
            <a:endParaRPr sz="1600"/>
          </a:p>
          <a:p>
            <a:pPr marL="457200" lvl="0" indent="-330200" algn="l" rtl="0">
              <a:lnSpc>
                <a:spcPct val="115000"/>
              </a:lnSpc>
              <a:spcBef>
                <a:spcPts val="0"/>
              </a:spcBef>
              <a:spcAft>
                <a:spcPts val="0"/>
              </a:spcAft>
              <a:buClr>
                <a:srgbClr val="00007D"/>
              </a:buClr>
              <a:buSzPts val="1600"/>
              <a:buChar char="■"/>
            </a:pPr>
            <a:r>
              <a:rPr lang="en-US" sz="1600"/>
              <a:t>Quantum entanglement has been applied to many applications,such as</a:t>
            </a:r>
            <a:endParaRPr sz="1600"/>
          </a:p>
          <a:p>
            <a:pPr marL="914400" lvl="1" indent="-330200" algn="l" rtl="0">
              <a:lnSpc>
                <a:spcPct val="115000"/>
              </a:lnSpc>
              <a:spcBef>
                <a:spcPts val="0"/>
              </a:spcBef>
              <a:spcAft>
                <a:spcPts val="0"/>
              </a:spcAft>
              <a:buSzPts val="1600"/>
              <a:buChar char="□"/>
            </a:pPr>
            <a:r>
              <a:rPr lang="en-US" sz="1600"/>
              <a:t>Quantum key distribution with entanglement</a:t>
            </a:r>
            <a:endParaRPr sz="1600"/>
          </a:p>
          <a:p>
            <a:pPr marL="914400" lvl="1" indent="-330200" algn="l" rtl="0">
              <a:lnSpc>
                <a:spcPct val="115000"/>
              </a:lnSpc>
              <a:spcBef>
                <a:spcPts val="0"/>
              </a:spcBef>
              <a:spcAft>
                <a:spcPts val="0"/>
              </a:spcAft>
              <a:buSzPts val="1600"/>
              <a:buChar char="□"/>
            </a:pPr>
            <a:r>
              <a:rPr lang="en-US" sz="1600"/>
              <a:t>Quantum teleportation</a:t>
            </a:r>
            <a:endParaRPr sz="1600"/>
          </a:p>
          <a:p>
            <a:pPr marL="914400" lvl="1" indent="-330200" algn="l" rtl="0">
              <a:lnSpc>
                <a:spcPct val="115000"/>
              </a:lnSpc>
              <a:spcBef>
                <a:spcPts val="0"/>
              </a:spcBef>
              <a:spcAft>
                <a:spcPts val="0"/>
              </a:spcAft>
              <a:buSzPts val="1600"/>
              <a:buChar char="□"/>
            </a:pPr>
            <a:r>
              <a:rPr lang="en-US" sz="1600"/>
              <a:t>Quantum networks </a:t>
            </a:r>
            <a:endParaRPr sz="1600"/>
          </a:p>
          <a:p>
            <a:pPr marL="914400" lvl="1" indent="-330200" algn="l" rtl="0">
              <a:lnSpc>
                <a:spcPct val="115000"/>
              </a:lnSpc>
              <a:spcBef>
                <a:spcPts val="0"/>
              </a:spcBef>
              <a:spcAft>
                <a:spcPts val="0"/>
              </a:spcAft>
              <a:buSzPts val="1600"/>
              <a:buChar char="□"/>
            </a:pPr>
            <a:r>
              <a:rPr lang="en-US" sz="1600"/>
              <a:t>Quantum Internet</a:t>
            </a:r>
            <a:endParaRPr sz="1600"/>
          </a:p>
          <a:p>
            <a:pPr marL="914400" lvl="1" indent="-330200" algn="l" rtl="0">
              <a:lnSpc>
                <a:spcPct val="115000"/>
              </a:lnSpc>
              <a:spcBef>
                <a:spcPts val="0"/>
              </a:spcBef>
              <a:spcAft>
                <a:spcPts val="0"/>
              </a:spcAft>
              <a:buSzPts val="1600"/>
              <a:buChar char="□"/>
            </a:pPr>
            <a:r>
              <a:rPr lang="en-US" sz="1600"/>
              <a:t>Distributed quantum computing</a:t>
            </a:r>
            <a:endParaRPr sz="1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1a8481dc845_2_0"/>
          <p:cNvSpPr txBox="1">
            <a:spLocks noGrp="1"/>
          </p:cNvSpPr>
          <p:nvPr>
            <p:ph type="title"/>
          </p:nvPr>
        </p:nvSpPr>
        <p:spPr>
          <a:xfrm>
            <a:off x="457200" y="342900"/>
            <a:ext cx="8229600" cy="1028700"/>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SzPts val="1100"/>
              <a:buNone/>
            </a:pPr>
            <a:r>
              <a:rPr lang="en-US"/>
              <a:t>Outline</a:t>
            </a:r>
            <a:endParaRPr/>
          </a:p>
        </p:txBody>
      </p:sp>
      <p:sp>
        <p:nvSpPr>
          <p:cNvPr id="127" name="Google Shape;127;g1a8481dc845_2_0"/>
          <p:cNvSpPr txBox="1">
            <a:spLocks noGrp="1"/>
          </p:cNvSpPr>
          <p:nvPr>
            <p:ph type="sldNum" idx="12"/>
          </p:nvPr>
        </p:nvSpPr>
        <p:spPr>
          <a:xfrm>
            <a:off x="7010400" y="4856560"/>
            <a:ext cx="2133600" cy="180900"/>
          </a:xfrm>
          <a:prstGeom prst="rect">
            <a:avLst/>
          </a:prstGeom>
          <a:noFill/>
          <a:ln>
            <a:noFill/>
          </a:ln>
        </p:spPr>
        <p:txBody>
          <a:bodyPr spcFirstLastPara="1" wrap="square" lIns="68575" tIns="34275" rIns="68575" bIns="34275" anchor="b" anchorCtr="0">
            <a:noAutofit/>
          </a:bodyPr>
          <a:lstStyle/>
          <a:p>
            <a:pPr marL="0" lvl="0" indent="0" algn="r" rtl="0">
              <a:lnSpc>
                <a:spcPct val="100000"/>
              </a:lnSpc>
              <a:spcBef>
                <a:spcPts val="0"/>
              </a:spcBef>
              <a:spcAft>
                <a:spcPts val="0"/>
              </a:spcAft>
              <a:buSzPts val="900"/>
              <a:buNone/>
            </a:pPr>
            <a:fld id="{00000000-1234-1234-1234-123412341234}" type="slidenum">
              <a:rPr lang="en-US"/>
              <a:t>6</a:t>
            </a:fld>
            <a:endParaRPr/>
          </a:p>
        </p:txBody>
      </p:sp>
      <p:sp>
        <p:nvSpPr>
          <p:cNvPr id="128" name="Google Shape;128;g1a8481dc845_2_0"/>
          <p:cNvSpPr txBox="1"/>
          <p:nvPr/>
        </p:nvSpPr>
        <p:spPr>
          <a:xfrm>
            <a:off x="201679" y="1245656"/>
            <a:ext cx="8334300" cy="3086100"/>
          </a:xfrm>
          <a:prstGeom prst="rect">
            <a:avLst/>
          </a:prstGeom>
          <a:noFill/>
          <a:ln>
            <a:noFill/>
          </a:ln>
        </p:spPr>
        <p:txBody>
          <a:bodyPr spcFirstLastPara="1" wrap="square" lIns="91425" tIns="45700" rIns="91425" bIns="45700" anchor="t" anchorCtr="0">
            <a:noAutofit/>
          </a:bodyPr>
          <a:lstStyle/>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Introduction</a:t>
            </a:r>
            <a:endParaRPr sz="3000" b="0" i="0" u="none" strike="noStrike" cap="none">
              <a:solidFill>
                <a:srgbClr val="000000"/>
              </a:solidFill>
              <a:latin typeface="Times"/>
              <a:ea typeface="Times"/>
              <a:cs typeface="Times"/>
              <a:sym typeface="Times"/>
            </a:endParaRPr>
          </a:p>
          <a:p>
            <a:pPr marL="457200" marR="0" lvl="0" indent="-457200" algn="l" rtl="0">
              <a:lnSpc>
                <a:spcPct val="115000"/>
              </a:lnSpc>
              <a:spcBef>
                <a:spcPts val="0"/>
              </a:spcBef>
              <a:spcAft>
                <a:spcPts val="0"/>
              </a:spcAft>
              <a:buClr>
                <a:srgbClr val="FF0000"/>
              </a:buClr>
              <a:buSzPts val="3000"/>
              <a:buFont typeface="Noto Sans Symbols"/>
              <a:buChar char="■"/>
            </a:pPr>
            <a:r>
              <a:rPr lang="en-US" sz="3000">
                <a:solidFill>
                  <a:srgbClr val="FF0000"/>
                </a:solidFill>
                <a:latin typeface="Times"/>
                <a:ea typeface="Times"/>
                <a:cs typeface="Times"/>
                <a:sym typeface="Times"/>
              </a:rPr>
              <a:t>Preliminaries</a:t>
            </a:r>
            <a:endParaRPr sz="3000" i="0" u="none" strike="noStrike" cap="none">
              <a:solidFill>
                <a:srgbClr val="FF0000"/>
              </a:solidFill>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a:latin typeface="Times"/>
                <a:ea typeface="Times"/>
                <a:cs typeface="Times"/>
                <a:sym typeface="Times"/>
              </a:rPr>
              <a:t>Proposed Scheme</a:t>
            </a:r>
            <a:endParaRPr sz="3000" b="0" i="0" u="none" strike="noStrike" cap="none">
              <a:solidFill>
                <a:srgbClr val="000000"/>
              </a:solidFill>
              <a:latin typeface="Times"/>
              <a:ea typeface="Times"/>
              <a:cs typeface="Times"/>
              <a:sym typeface="Times"/>
            </a:endParaRPr>
          </a:p>
          <a:p>
            <a:pPr marL="457200" marR="0" lvl="0" indent="-457200" algn="l" rtl="0">
              <a:lnSpc>
                <a:spcPct val="115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Times"/>
                <a:ea typeface="Times"/>
                <a:cs typeface="Times"/>
                <a:sym typeface="Times"/>
              </a:rPr>
              <a:t>Conclusion</a:t>
            </a:r>
            <a:endParaRPr sz="30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1a8481dc845_3_78"/>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lnSpc>
                <a:spcPct val="125000"/>
              </a:lnSpc>
              <a:spcBef>
                <a:spcPts val="1800"/>
              </a:spcBef>
              <a:spcAft>
                <a:spcPts val="1800"/>
              </a:spcAft>
              <a:buNone/>
            </a:pPr>
            <a:r>
              <a:rPr lang="en-US">
                <a:solidFill>
                  <a:srgbClr val="161616"/>
                </a:solidFill>
                <a:highlight>
                  <a:srgbClr val="FFFFFF"/>
                </a:highlight>
              </a:rPr>
              <a:t>GHZ states</a:t>
            </a:r>
            <a:endParaRPr/>
          </a:p>
        </p:txBody>
      </p:sp>
      <p:sp>
        <p:nvSpPr>
          <p:cNvPr id="134" name="Google Shape;134;g1a8481dc845_3_78"/>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7</a:t>
            </a:fld>
            <a:endParaRPr/>
          </a:p>
        </p:txBody>
      </p:sp>
      <p:sp>
        <p:nvSpPr>
          <p:cNvPr id="135" name="Google Shape;135;g1a8481dc845_3_78"/>
          <p:cNvSpPr txBox="1"/>
          <p:nvPr/>
        </p:nvSpPr>
        <p:spPr>
          <a:xfrm>
            <a:off x="468325" y="1383500"/>
            <a:ext cx="8279400" cy="1028700"/>
          </a:xfrm>
          <a:prstGeom prst="rect">
            <a:avLst/>
          </a:prstGeom>
          <a:noFill/>
          <a:ln>
            <a:noFill/>
          </a:ln>
        </p:spPr>
        <p:txBody>
          <a:bodyPr spcFirstLastPara="1" wrap="square" lIns="68575" tIns="34275" rIns="68575" bIns="34275" anchor="t" anchorCtr="0">
            <a:noAutofit/>
          </a:bodyPr>
          <a:lstStyle/>
          <a:p>
            <a:pPr marL="457200" lvl="0" indent="-330200" algn="l" rtl="0">
              <a:lnSpc>
                <a:spcPct val="115000"/>
              </a:lnSpc>
              <a:spcBef>
                <a:spcPts val="0"/>
              </a:spcBef>
              <a:spcAft>
                <a:spcPts val="0"/>
              </a:spcAft>
              <a:buClr>
                <a:srgbClr val="00007D"/>
              </a:buClr>
              <a:buSzPts val="1600"/>
              <a:buFont typeface="Noto Sans"/>
              <a:buChar char="■"/>
            </a:pPr>
            <a:r>
              <a:rPr lang="en-US" sz="1600">
                <a:solidFill>
                  <a:schemeClr val="dk1"/>
                </a:solidFill>
              </a:rPr>
              <a:t>GHZ states are named after Greenberger, Horne, and Zeilinger, who were the first to study them in 1989. GHZ states are also known as </a:t>
            </a:r>
            <a:r>
              <a:rPr lang="en-US" sz="1600">
                <a:solidFill>
                  <a:srgbClr val="FF0000"/>
                </a:solidFill>
              </a:rPr>
              <a:t>“Schrödinger cat states”</a:t>
            </a:r>
            <a:r>
              <a:rPr lang="en-US" sz="1600">
                <a:solidFill>
                  <a:schemeClr val="dk1"/>
                </a:solidFill>
              </a:rPr>
              <a:t> or just </a:t>
            </a:r>
            <a:r>
              <a:rPr lang="en-US" sz="1600">
                <a:solidFill>
                  <a:srgbClr val="FF0000"/>
                </a:solidFill>
              </a:rPr>
              <a:t>“cat states”</a:t>
            </a:r>
            <a:r>
              <a:rPr lang="en-US" sz="1600">
                <a:solidFill>
                  <a:schemeClr val="dk1"/>
                </a:solidFill>
              </a:rPr>
              <a:t>.</a:t>
            </a:r>
            <a:endParaRPr sz="1600">
              <a:solidFill>
                <a:schemeClr val="dk1"/>
              </a:solidFill>
            </a:endParaRPr>
          </a:p>
        </p:txBody>
      </p:sp>
      <p:pic>
        <p:nvPicPr>
          <p:cNvPr id="136" name="Google Shape;136;g1a8481dc845_3_78"/>
          <p:cNvPicPr preferRelativeResize="0"/>
          <p:nvPr/>
        </p:nvPicPr>
        <p:blipFill>
          <a:blip r:embed="rId3">
            <a:alphaModFix/>
          </a:blip>
          <a:stretch>
            <a:fillRect/>
          </a:stretch>
        </p:blipFill>
        <p:spPr>
          <a:xfrm>
            <a:off x="2350625" y="2347700"/>
            <a:ext cx="1945770" cy="2219950"/>
          </a:xfrm>
          <a:prstGeom prst="rect">
            <a:avLst/>
          </a:prstGeom>
          <a:noFill/>
          <a:ln>
            <a:noFill/>
          </a:ln>
        </p:spPr>
      </p:pic>
      <p:sp>
        <p:nvSpPr>
          <p:cNvPr id="137" name="Google Shape;137;g1a8481dc845_3_78"/>
          <p:cNvSpPr txBox="1"/>
          <p:nvPr/>
        </p:nvSpPr>
        <p:spPr>
          <a:xfrm>
            <a:off x="2611175" y="4487250"/>
            <a:ext cx="1354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b="1">
                <a:solidFill>
                  <a:schemeClr val="dk1"/>
                </a:solidFill>
                <a:highlight>
                  <a:srgbClr val="F8F9FA"/>
                </a:highlight>
              </a:rPr>
              <a:t>Anton Zeilinger</a:t>
            </a:r>
            <a:endParaRPr/>
          </a:p>
        </p:txBody>
      </p:sp>
      <p:sp>
        <p:nvSpPr>
          <p:cNvPr id="138" name="Google Shape;138;g1a8481dc845_3_78"/>
          <p:cNvSpPr txBox="1"/>
          <p:nvPr/>
        </p:nvSpPr>
        <p:spPr>
          <a:xfrm>
            <a:off x="4640425" y="2740525"/>
            <a:ext cx="3024900" cy="400200"/>
          </a:xfrm>
          <a:prstGeom prst="rect">
            <a:avLst/>
          </a:prstGeom>
          <a:noFill/>
          <a:ln>
            <a:noFill/>
          </a:ln>
        </p:spPr>
        <p:txBody>
          <a:bodyPr spcFirstLastPara="1" wrap="square" lIns="91425" tIns="91425" rIns="91425" bIns="91425" anchor="t" anchorCtr="0">
            <a:spAutoFit/>
          </a:bodyPr>
          <a:lstStyle/>
          <a:p>
            <a:pPr marL="0" lvl="0" indent="0" algn="l" rtl="0">
              <a:lnSpc>
                <a:spcPct val="130000"/>
              </a:lnSpc>
              <a:spcBef>
                <a:spcPts val="0"/>
              </a:spcBef>
              <a:spcAft>
                <a:spcPts val="600"/>
              </a:spcAft>
              <a:buNone/>
            </a:pPr>
            <a:r>
              <a:rPr lang="en-US" b="1">
                <a:solidFill>
                  <a:srgbClr val="FF0000"/>
                </a:solidFill>
                <a:latin typeface="Georgia"/>
                <a:ea typeface="Georgia"/>
                <a:cs typeface="Georgia"/>
                <a:sym typeface="Georgia"/>
              </a:rPr>
              <a:t>2022 Nobel Prize in Physics</a:t>
            </a:r>
            <a:endParaRPr b="1">
              <a:solidFill>
                <a:srgbClr val="FF0000"/>
              </a:solidFill>
              <a:latin typeface="Georgia"/>
              <a:ea typeface="Georgia"/>
              <a:cs typeface="Georgia"/>
              <a:sym typeface="Georgia"/>
            </a:endParaRPr>
          </a:p>
        </p:txBody>
      </p:sp>
      <p:sp>
        <p:nvSpPr>
          <p:cNvPr id="139" name="Google Shape;139;g1a8481dc845_3_78"/>
          <p:cNvSpPr txBox="1"/>
          <p:nvPr/>
        </p:nvSpPr>
        <p:spPr>
          <a:xfrm>
            <a:off x="4640425" y="3202075"/>
            <a:ext cx="4107300" cy="13053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US" sz="1300">
                <a:solidFill>
                  <a:schemeClr val="dk1"/>
                </a:solidFill>
              </a:rPr>
              <a:t>「在有關量子糾纏的實驗，確立貝爾不等式的違背驗證以及開拓量子資訊科學」</a:t>
            </a:r>
            <a:endParaRPr sz="1300">
              <a:solidFill>
                <a:schemeClr val="dk1"/>
              </a:solidFill>
            </a:endParaRPr>
          </a:p>
          <a:p>
            <a:pPr marL="50800" lvl="0" indent="0" algn="just" rtl="0">
              <a:lnSpc>
                <a:spcPct val="115000"/>
              </a:lnSpc>
              <a:spcBef>
                <a:spcPts val="0"/>
              </a:spcBef>
              <a:spcAft>
                <a:spcPts val="0"/>
              </a:spcAft>
              <a:buNone/>
            </a:pPr>
            <a:r>
              <a:rPr lang="en-US" sz="1300">
                <a:solidFill>
                  <a:schemeClr val="dk1"/>
                </a:solidFill>
              </a:rPr>
              <a:t>"for experiments with entangled photons, establishing the violation of Bell inequalities and pioneering quantum information science"</a:t>
            </a:r>
            <a:endParaRPr sz="1300">
              <a:solidFill>
                <a:schemeClr val="dk1"/>
              </a:solidFill>
            </a:endParaRPr>
          </a:p>
        </p:txBody>
      </p:sp>
      <p:pic>
        <p:nvPicPr>
          <p:cNvPr id="140" name="Google Shape;140;g1a8481dc845_3_78"/>
          <p:cNvPicPr preferRelativeResize="0"/>
          <p:nvPr/>
        </p:nvPicPr>
        <p:blipFill>
          <a:blip r:embed="rId4">
            <a:alphaModFix/>
          </a:blip>
          <a:stretch>
            <a:fillRect/>
          </a:stretch>
        </p:blipFill>
        <p:spPr>
          <a:xfrm>
            <a:off x="590000" y="2347700"/>
            <a:ext cx="1109975" cy="1109975"/>
          </a:xfrm>
          <a:prstGeom prst="rect">
            <a:avLst/>
          </a:prstGeom>
          <a:noFill/>
          <a:ln>
            <a:noFill/>
          </a:ln>
        </p:spPr>
      </p:pic>
      <p:pic>
        <p:nvPicPr>
          <p:cNvPr id="141" name="Google Shape;141;g1a8481dc845_3_78"/>
          <p:cNvPicPr preferRelativeResize="0"/>
          <p:nvPr/>
        </p:nvPicPr>
        <p:blipFill>
          <a:blip r:embed="rId5">
            <a:alphaModFix/>
          </a:blip>
          <a:stretch>
            <a:fillRect/>
          </a:stretch>
        </p:blipFill>
        <p:spPr>
          <a:xfrm>
            <a:off x="590000" y="3746563"/>
            <a:ext cx="1109975" cy="1109975"/>
          </a:xfrm>
          <a:prstGeom prst="rect">
            <a:avLst/>
          </a:prstGeom>
          <a:noFill/>
          <a:ln>
            <a:noFill/>
          </a:ln>
        </p:spPr>
      </p:pic>
      <p:sp>
        <p:nvSpPr>
          <p:cNvPr id="142" name="Google Shape;142;g1a8481dc845_3_78"/>
          <p:cNvSpPr txBox="1"/>
          <p:nvPr/>
        </p:nvSpPr>
        <p:spPr>
          <a:xfrm>
            <a:off x="590000" y="4770000"/>
            <a:ext cx="14166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b="1">
                <a:solidFill>
                  <a:schemeClr val="dk1"/>
                </a:solidFill>
                <a:highlight>
                  <a:srgbClr val="F8F9FA"/>
                </a:highlight>
              </a:rPr>
              <a:t>Michael A. Horne</a:t>
            </a:r>
            <a:endParaRPr sz="1300"/>
          </a:p>
        </p:txBody>
      </p:sp>
      <p:sp>
        <p:nvSpPr>
          <p:cNvPr id="143" name="Google Shape;143;g1a8481dc845_3_78"/>
          <p:cNvSpPr txBox="1"/>
          <p:nvPr/>
        </p:nvSpPr>
        <p:spPr>
          <a:xfrm>
            <a:off x="506975" y="3457675"/>
            <a:ext cx="13542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b="1">
                <a:solidFill>
                  <a:schemeClr val="dk1"/>
                </a:solidFill>
                <a:highlight>
                  <a:srgbClr val="F8F9FA"/>
                </a:highlight>
              </a:rPr>
              <a:t>Daniel Greenberg</a:t>
            </a:r>
            <a:endParaRPr sz="1100" b="1">
              <a:solidFill>
                <a:schemeClr val="dk1"/>
              </a:solidFill>
              <a:highlight>
                <a:srgbClr val="F8F9FA"/>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1a8481dc845_2_6"/>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Quantum entanglement of n qubit</a:t>
            </a:r>
            <a:endParaRPr/>
          </a:p>
        </p:txBody>
      </p:sp>
      <p:sp>
        <p:nvSpPr>
          <p:cNvPr id="149" name="Google Shape;149;g1a8481dc845_2_6"/>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8</a:t>
            </a:fld>
            <a:endParaRPr/>
          </a:p>
        </p:txBody>
      </p:sp>
      <p:sp>
        <p:nvSpPr>
          <p:cNvPr id="150" name="Google Shape;150;g1a8481dc845_2_6"/>
          <p:cNvSpPr txBox="1"/>
          <p:nvPr/>
        </p:nvSpPr>
        <p:spPr>
          <a:xfrm>
            <a:off x="577225" y="1371600"/>
            <a:ext cx="38964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GHZ quantum entanglement:</a:t>
            </a:r>
            <a:endParaRPr sz="1600"/>
          </a:p>
        </p:txBody>
      </p:sp>
      <p:pic>
        <p:nvPicPr>
          <p:cNvPr id="151" name="Google Shape;151;g1a8481dc845_2_6"/>
          <p:cNvPicPr preferRelativeResize="0"/>
          <p:nvPr/>
        </p:nvPicPr>
        <p:blipFill>
          <a:blip r:embed="rId3">
            <a:alphaModFix/>
          </a:blip>
          <a:stretch>
            <a:fillRect/>
          </a:stretch>
        </p:blipFill>
        <p:spPr>
          <a:xfrm>
            <a:off x="3343000" y="1364720"/>
            <a:ext cx="2089125" cy="483250"/>
          </a:xfrm>
          <a:prstGeom prst="rect">
            <a:avLst/>
          </a:prstGeom>
          <a:noFill/>
          <a:ln>
            <a:noFill/>
          </a:ln>
        </p:spPr>
      </p:pic>
      <p:pic>
        <p:nvPicPr>
          <p:cNvPr id="152" name="Google Shape;152;g1a8481dc845_2_6"/>
          <p:cNvPicPr preferRelativeResize="0"/>
          <p:nvPr/>
        </p:nvPicPr>
        <p:blipFill>
          <a:blip r:embed="rId4">
            <a:alphaModFix/>
          </a:blip>
          <a:stretch>
            <a:fillRect/>
          </a:stretch>
        </p:blipFill>
        <p:spPr>
          <a:xfrm>
            <a:off x="206150" y="1923550"/>
            <a:ext cx="8822600" cy="2498425"/>
          </a:xfrm>
          <a:prstGeom prst="rect">
            <a:avLst/>
          </a:prstGeom>
          <a:noFill/>
          <a:ln>
            <a:noFill/>
          </a:ln>
        </p:spPr>
      </p:pic>
      <p:sp>
        <p:nvSpPr>
          <p:cNvPr id="153" name="Google Shape;153;g1a8481dc845_2_6"/>
          <p:cNvSpPr txBox="1"/>
          <p:nvPr/>
        </p:nvSpPr>
        <p:spPr>
          <a:xfrm>
            <a:off x="517600" y="4497550"/>
            <a:ext cx="70029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solidFill>
                  <a:srgbClr val="222222"/>
                </a:solidFill>
                <a:highlight>
                  <a:srgbClr val="FFFFFF"/>
                </a:highlight>
              </a:rPr>
              <a:t>Source : Bhatia, A. S., &amp; Saggi, M. K. (2018). Implementing entangled states on a quantum computer. </a:t>
            </a:r>
            <a:r>
              <a:rPr lang="en-US" sz="1200" i="1">
                <a:solidFill>
                  <a:srgbClr val="222222"/>
                </a:solidFill>
                <a:highlight>
                  <a:srgbClr val="FFFFFF"/>
                </a:highlight>
              </a:rPr>
              <a:t>arXiv preprint arXiv:1811.09833</a:t>
            </a:r>
            <a:r>
              <a:rPr lang="en-US" sz="1200">
                <a:solidFill>
                  <a:srgbClr val="222222"/>
                </a:solidFill>
                <a:highlight>
                  <a:srgbClr val="FFFFFF"/>
                </a:highlight>
              </a:rPr>
              <a:t>.</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1a8481dc845_4_18"/>
          <p:cNvSpPr txBox="1">
            <a:spLocks noGrp="1"/>
          </p:cNvSpPr>
          <p:nvPr>
            <p:ph type="title"/>
          </p:nvPr>
        </p:nvSpPr>
        <p:spPr>
          <a:xfrm>
            <a:off x="457200" y="342900"/>
            <a:ext cx="8229600" cy="1028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US"/>
              <a:t>Quantum entanglement of n qubit</a:t>
            </a:r>
            <a:endParaRPr/>
          </a:p>
        </p:txBody>
      </p:sp>
      <p:sp>
        <p:nvSpPr>
          <p:cNvPr id="159" name="Google Shape;159;g1a8481dc845_4_18"/>
          <p:cNvSpPr txBox="1">
            <a:spLocks noGrp="1"/>
          </p:cNvSpPr>
          <p:nvPr>
            <p:ph type="sldNum" idx="12"/>
          </p:nvPr>
        </p:nvSpPr>
        <p:spPr>
          <a:xfrm>
            <a:off x="7010400" y="4856560"/>
            <a:ext cx="2133600" cy="180900"/>
          </a:xfrm>
          <a:prstGeom prst="rect">
            <a:avLst/>
          </a:prstGeom>
        </p:spPr>
        <p:txBody>
          <a:bodyPr spcFirstLastPara="1" wrap="square" lIns="68575" tIns="34275" rIns="68575" bIns="34275" anchor="b"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US"/>
              <a:t>9</a:t>
            </a:fld>
            <a:endParaRPr/>
          </a:p>
        </p:txBody>
      </p:sp>
      <p:sp>
        <p:nvSpPr>
          <p:cNvPr id="160" name="Google Shape;160;g1a8481dc845_4_18"/>
          <p:cNvSpPr txBox="1"/>
          <p:nvPr/>
        </p:nvSpPr>
        <p:spPr>
          <a:xfrm>
            <a:off x="577225" y="1371600"/>
            <a:ext cx="38964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W quantum entanglement:</a:t>
            </a:r>
            <a:endParaRPr sz="1600"/>
          </a:p>
        </p:txBody>
      </p:sp>
      <p:pic>
        <p:nvPicPr>
          <p:cNvPr id="161" name="Google Shape;161;g1a8481dc845_4_18"/>
          <p:cNvPicPr preferRelativeResize="0"/>
          <p:nvPr/>
        </p:nvPicPr>
        <p:blipFill>
          <a:blip r:embed="rId3">
            <a:alphaModFix/>
          </a:blip>
          <a:stretch>
            <a:fillRect/>
          </a:stretch>
        </p:blipFill>
        <p:spPr>
          <a:xfrm>
            <a:off x="3141495" y="1330346"/>
            <a:ext cx="3651025" cy="492600"/>
          </a:xfrm>
          <a:prstGeom prst="rect">
            <a:avLst/>
          </a:prstGeom>
          <a:noFill/>
          <a:ln>
            <a:noFill/>
          </a:ln>
        </p:spPr>
      </p:pic>
      <p:pic>
        <p:nvPicPr>
          <p:cNvPr id="162" name="Google Shape;162;g1a8481dc845_4_18"/>
          <p:cNvPicPr preferRelativeResize="0"/>
          <p:nvPr/>
        </p:nvPicPr>
        <p:blipFill>
          <a:blip r:embed="rId4">
            <a:alphaModFix/>
          </a:blip>
          <a:stretch>
            <a:fillRect/>
          </a:stretch>
        </p:blipFill>
        <p:spPr>
          <a:xfrm>
            <a:off x="152400" y="1954750"/>
            <a:ext cx="8839200" cy="2519302"/>
          </a:xfrm>
          <a:prstGeom prst="rect">
            <a:avLst/>
          </a:prstGeom>
          <a:noFill/>
          <a:ln>
            <a:noFill/>
          </a:ln>
        </p:spPr>
      </p:pic>
      <p:sp>
        <p:nvSpPr>
          <p:cNvPr id="163" name="Google Shape;163;g1a8481dc845_4_18"/>
          <p:cNvSpPr txBox="1"/>
          <p:nvPr/>
        </p:nvSpPr>
        <p:spPr>
          <a:xfrm>
            <a:off x="517600" y="4497550"/>
            <a:ext cx="70029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a:solidFill>
                  <a:srgbClr val="222222"/>
                </a:solidFill>
                <a:highlight>
                  <a:srgbClr val="FFFFFF"/>
                </a:highlight>
              </a:rPr>
              <a:t>Source : Bhatia, A. S., &amp; Saggi, M. K. (2018). Implementing entangled states on a quantum computer. </a:t>
            </a:r>
            <a:r>
              <a:rPr lang="en-US" sz="1200" i="1">
                <a:solidFill>
                  <a:srgbClr val="222222"/>
                </a:solidFill>
                <a:highlight>
                  <a:srgbClr val="FFFFFF"/>
                </a:highlight>
              </a:rPr>
              <a:t>arXiv preprint arXiv:1811.09833</a:t>
            </a:r>
            <a:r>
              <a:rPr lang="en-US" sz="1200">
                <a:solidFill>
                  <a:srgbClr val="222222"/>
                </a:solidFill>
                <a:highlight>
                  <a:srgbClr val="FFFFFF"/>
                </a:highlight>
              </a:rPr>
              <a:t>.</a:t>
            </a:r>
            <a:endParaRPr sz="1200"/>
          </a:p>
        </p:txBody>
      </p:sp>
    </p:spTree>
  </p:cSld>
  <p:clrMapOvr>
    <a:masterClrMapping/>
  </p:clrMapOvr>
</p:sld>
</file>

<file path=ppt/theme/theme1.xml><?xml version="1.0" encoding="utf-8"?>
<a:theme xmlns:a="http://schemas.openxmlformats.org/drawingml/2006/main" name="acanlab">
  <a:themeElements>
    <a:clrScheme name="ACN Lab.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1757</Words>
  <Application>Microsoft Office PowerPoint</Application>
  <PresentationFormat>如螢幕大小 (16:9)</PresentationFormat>
  <Paragraphs>172</Paragraphs>
  <Slides>31</Slides>
  <Notes>31</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31</vt:i4>
      </vt:variant>
    </vt:vector>
  </HeadingPairs>
  <TitlesOfParts>
    <vt:vector size="38" baseType="lpstr">
      <vt:lpstr>Noto Sans</vt:lpstr>
      <vt:lpstr>Noto Sans Symbols</vt:lpstr>
      <vt:lpstr>Arial</vt:lpstr>
      <vt:lpstr>Georgia</vt:lpstr>
      <vt:lpstr>Times</vt:lpstr>
      <vt:lpstr>Times New Roman</vt:lpstr>
      <vt:lpstr>acanlab</vt:lpstr>
      <vt:lpstr>Quantum Entanglement with Self-stabilizing Token Ring for Fault-tolerant Distributed Quantum Computing System</vt:lpstr>
      <vt:lpstr>Outline</vt:lpstr>
      <vt:lpstr>Outline</vt:lpstr>
      <vt:lpstr>Introduction</vt:lpstr>
      <vt:lpstr>Introduction</vt:lpstr>
      <vt:lpstr>Outline</vt:lpstr>
      <vt:lpstr>GHZ states</vt:lpstr>
      <vt:lpstr>Quantum entanglement of n qubit</vt:lpstr>
      <vt:lpstr>Quantum entanglement of n qubit</vt:lpstr>
      <vt:lpstr>Distributed Quantum Computing System</vt:lpstr>
      <vt:lpstr>Distributed Quantum Computing System</vt:lpstr>
      <vt:lpstr>Distributed Quantum Computing System</vt:lpstr>
      <vt:lpstr>PowerPoint 簡報</vt:lpstr>
      <vt:lpstr>Self-stabilizing system</vt:lpstr>
      <vt:lpstr>Self-stabilizing system - Convergence</vt:lpstr>
      <vt:lpstr>Self-stabilizing system - Closure</vt:lpstr>
      <vt:lpstr>Self-stabilizing system - Fault Occurrence</vt:lpstr>
      <vt:lpstr>Self-stabilizing system</vt:lpstr>
      <vt:lpstr>Central Demon</vt:lpstr>
      <vt:lpstr>Two-state self-stabilizing algorithm</vt:lpstr>
      <vt:lpstr>Two-state self-stabilizing algorithm</vt:lpstr>
      <vt:lpstr>Outline</vt:lpstr>
      <vt:lpstr>Proposed Scheme</vt:lpstr>
      <vt:lpstr>PowerPoint 簡報</vt:lpstr>
      <vt:lpstr>PowerPoint 簡報</vt:lpstr>
      <vt:lpstr>PowerPoint 簡報</vt:lpstr>
      <vt:lpstr>PowerPoint 簡報</vt:lpstr>
      <vt:lpstr>Outline</vt:lpstr>
      <vt:lpstr>Conclusion</vt:lpstr>
      <vt:lpstr>Conclusion</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Quantum Entanglement with Self-stabilizing Token Ring for Fault-tolerant Distributed Quantum Computing System</dc:title>
  <dc:creator>朱俊瑋</dc:creator>
  <cp:lastModifiedBy>Ray</cp:lastModifiedBy>
  <cp:revision>1</cp:revision>
  <dcterms:modified xsi:type="dcterms:W3CDTF">2022-12-06T01:57:21Z</dcterms:modified>
</cp:coreProperties>
</file>